
<file path=[Content_Types].xml><?xml version="1.0" encoding="utf-8"?>
<Types xmlns="http://schemas.openxmlformats.org/package/2006/content-types">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7" r:id="rId1"/>
  </p:sldMasterIdLst>
  <p:notesMasterIdLst>
    <p:notesMasterId r:id="rId17"/>
  </p:notesMasterIdLst>
  <p:sldIdLst>
    <p:sldId id="256" r:id="rId2"/>
    <p:sldId id="453" r:id="rId3"/>
    <p:sldId id="471" r:id="rId4"/>
    <p:sldId id="259" r:id="rId5"/>
    <p:sldId id="285" r:id="rId6"/>
    <p:sldId id="266" r:id="rId7"/>
    <p:sldId id="443" r:id="rId8"/>
    <p:sldId id="462" r:id="rId9"/>
    <p:sldId id="459" r:id="rId10"/>
    <p:sldId id="302" r:id="rId11"/>
    <p:sldId id="461" r:id="rId12"/>
    <p:sldId id="464" r:id="rId13"/>
    <p:sldId id="456" r:id="rId14"/>
    <p:sldId id="427" r:id="rId15"/>
    <p:sldId id="460"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bastiana Maria Nina Ciardo" initials="SMNC" lastIdx="1" clrIdx="0">
    <p:extLst>
      <p:ext uri="{19B8F6BF-5375-455C-9EA6-DF929625EA0E}">
        <p15:presenceInfo xmlns:p15="http://schemas.microsoft.com/office/powerpoint/2012/main" userId="S-1-5-21-2765256482-2542865133-491593956-12378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578000"/>
    <a:srgbClr val="0E813C"/>
    <a:srgbClr val="08B05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74"/>
  </p:normalViewPr>
  <p:slideViewPr>
    <p:cSldViewPr snapToGrid="0">
      <p:cViewPr varScale="1">
        <p:scale>
          <a:sx n="104" d="100"/>
          <a:sy n="104" d="100"/>
        </p:scale>
        <p:origin x="232" y="6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png"/><Relationship Id="rId1" Type="http://schemas.openxmlformats.org/officeDocument/2006/relationships/image" Target="../media/image10.png"/><Relationship Id="rId4" Type="http://schemas.openxmlformats.org/officeDocument/2006/relationships/image" Target="../media/image13.jpg"/></Relationships>
</file>

<file path=ppt/diagrams/_rels/drawing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jpg"/><Relationship Id="rId1" Type="http://schemas.openxmlformats.org/officeDocument/2006/relationships/image" Target="../media/image10.png"/><Relationship Id="rId4" Type="http://schemas.openxmlformats.org/officeDocument/2006/relationships/image" Target="../media/image13.jpg"/></Relationships>
</file>

<file path=ppt/diagrams/colors1.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6302194-AD5E-4C7D-9923-C26042CC2E4C}" type="doc">
      <dgm:prSet loTypeId="urn:microsoft.com/office/officeart/2005/8/layout/vList3" loCatId="list" qsTypeId="urn:microsoft.com/office/officeart/2005/8/quickstyle/3d2" qsCatId="3D" csTypeId="urn:microsoft.com/office/officeart/2005/8/colors/accent3_4" csCatId="accent3" phldr="1"/>
      <dgm:spPr/>
      <dgm:t>
        <a:bodyPr/>
        <a:lstStyle/>
        <a:p>
          <a:endParaRPr lang="it-IT"/>
        </a:p>
      </dgm:t>
    </dgm:pt>
    <dgm:pt modelId="{94B6BD28-EC26-4486-8687-F15B103CC731}">
      <dgm:prSet/>
      <dgm:spPr>
        <a:blipFill rotWithShape="0">
          <a:blip xmlns:r="http://schemas.openxmlformats.org/officeDocument/2006/relationships" r:embed="rId1"/>
          <a:srcRect/>
          <a:stretch>
            <a:fillRect l="-25000" r="-25000"/>
          </a:stretch>
        </a:blipFill>
      </dgm:spPr>
      <dgm:t>
        <a:bodyPr/>
        <a:lstStyle/>
        <a:p>
          <a:pPr algn="just"/>
          <a:r>
            <a:rPr lang="en-US" b="1" i="0" dirty="0">
              <a:solidFill>
                <a:srgbClr val="FF0000"/>
              </a:solidFill>
            </a:rPr>
            <a:t>La VIOLENZA INTRAFAMILIARE</a:t>
          </a:r>
          <a:endParaRPr lang="it-IT" b="1" dirty="0"/>
        </a:p>
      </dgm:t>
    </dgm:pt>
    <dgm:pt modelId="{D3B35742-9722-4B47-8548-EFBDB3C8F508}" type="parTrans" cxnId="{0E8701F0-3C8A-4C32-98D0-7D27AC8FD663}">
      <dgm:prSet/>
      <dgm:spPr/>
      <dgm:t>
        <a:bodyPr/>
        <a:lstStyle/>
        <a:p>
          <a:endParaRPr lang="it-IT"/>
        </a:p>
      </dgm:t>
    </dgm:pt>
    <dgm:pt modelId="{D78417B8-1F30-4781-8CA2-98C1730CFD16}" type="sibTrans" cxnId="{0E8701F0-3C8A-4C32-98D0-7D27AC8FD663}">
      <dgm:prSet/>
      <dgm:spPr/>
      <dgm:t>
        <a:bodyPr/>
        <a:lstStyle/>
        <a:p>
          <a:endParaRPr lang="it-IT"/>
        </a:p>
      </dgm:t>
    </dgm:pt>
    <dgm:pt modelId="{2CFA5AE9-1E13-446B-9CE6-D70DF371080F}">
      <dgm:prSet custT="1"/>
      <dgm:spPr>
        <a:blipFill rotWithShape="0">
          <a:blip xmlns:r="http://schemas.openxmlformats.org/officeDocument/2006/relationships" r:embed="rId2"/>
          <a:srcRect/>
          <a:stretch>
            <a:fillRect l="-30000" r="-30000"/>
          </a:stretch>
        </a:blipFill>
      </dgm:spPr>
      <dgm:t>
        <a:bodyPr/>
        <a:lstStyle/>
        <a:p>
          <a:r>
            <a:rPr lang="en-US" sz="1600" b="1" i="0" dirty="0">
              <a:solidFill>
                <a:srgbClr val="FF0000"/>
              </a:solidFill>
            </a:rPr>
            <a:t>La </a:t>
          </a:r>
          <a:r>
            <a:rPr lang="en-US" sz="1600" b="1" i="0" dirty="0" err="1">
              <a:solidFill>
                <a:srgbClr val="FF0000"/>
              </a:solidFill>
            </a:rPr>
            <a:t>Conflittualità</a:t>
          </a:r>
          <a:r>
            <a:rPr lang="en-US" sz="1600" b="1" i="0" dirty="0">
              <a:solidFill>
                <a:srgbClr val="FF0000"/>
              </a:solidFill>
            </a:rPr>
            <a:t> </a:t>
          </a:r>
          <a:br>
            <a:rPr lang="en-US" sz="1600" b="1" i="0" dirty="0">
              <a:solidFill>
                <a:srgbClr val="FF0000"/>
              </a:solidFill>
            </a:rPr>
          </a:br>
          <a:r>
            <a:rPr lang="en-US" sz="1600" b="1" i="0" dirty="0">
              <a:solidFill>
                <a:srgbClr val="FF0000"/>
              </a:solidFill>
            </a:rPr>
            <a:t>la Violenza </a:t>
          </a:r>
          <a:br>
            <a:rPr lang="en-US" sz="1600" b="1" i="0" dirty="0">
              <a:solidFill>
                <a:srgbClr val="FF0000"/>
              </a:solidFill>
            </a:rPr>
          </a:br>
          <a:r>
            <a:rPr lang="en-US" sz="1400" b="1" i="0" dirty="0">
              <a:solidFill>
                <a:srgbClr val="FF0000"/>
              </a:solidFill>
            </a:rPr>
            <a:t>Il </a:t>
          </a:r>
          <a:r>
            <a:rPr lang="en-US" sz="1400" b="1" i="0" dirty="0" err="1">
              <a:solidFill>
                <a:srgbClr val="FF0000"/>
              </a:solidFill>
            </a:rPr>
            <a:t>Pregiudizio</a:t>
          </a:r>
          <a:endParaRPr lang="it-IT" sz="1600" b="1" dirty="0"/>
        </a:p>
      </dgm:t>
    </dgm:pt>
    <dgm:pt modelId="{113AB539-620C-45F5-B579-FCFE0C9623EB}" type="parTrans" cxnId="{1CC00F82-D37A-4762-A483-5446F2EE3686}">
      <dgm:prSet/>
      <dgm:spPr/>
      <dgm:t>
        <a:bodyPr/>
        <a:lstStyle/>
        <a:p>
          <a:endParaRPr lang="it-IT"/>
        </a:p>
      </dgm:t>
    </dgm:pt>
    <dgm:pt modelId="{D970A629-5C11-48A7-8277-786FD2A57102}" type="sibTrans" cxnId="{1CC00F82-D37A-4762-A483-5446F2EE3686}">
      <dgm:prSet/>
      <dgm:spPr/>
      <dgm:t>
        <a:bodyPr/>
        <a:lstStyle/>
        <a:p>
          <a:endParaRPr lang="it-IT"/>
        </a:p>
      </dgm:t>
    </dgm:pt>
    <dgm:pt modelId="{17CFEDE7-7DFA-4412-928C-3C597CD458B9}" type="pres">
      <dgm:prSet presAssocID="{C6302194-AD5E-4C7D-9923-C26042CC2E4C}" presName="linearFlow" presStyleCnt="0">
        <dgm:presLayoutVars>
          <dgm:dir/>
          <dgm:resizeHandles val="exact"/>
        </dgm:presLayoutVars>
      </dgm:prSet>
      <dgm:spPr/>
    </dgm:pt>
    <dgm:pt modelId="{D6BE1ABA-23B5-4738-8503-84F1CB420CB4}" type="pres">
      <dgm:prSet presAssocID="{94B6BD28-EC26-4486-8687-F15B103CC731}" presName="composite" presStyleCnt="0"/>
      <dgm:spPr/>
    </dgm:pt>
    <dgm:pt modelId="{D45C075F-B163-4391-890B-BE0D0D430CCA}" type="pres">
      <dgm:prSet presAssocID="{94B6BD28-EC26-4486-8687-F15B103CC731}" presName="imgShp" presStyleLbl="fgImgPlace1" presStyleIdx="0" presStyleCnt="2"/>
      <dgm:spPr>
        <a:blipFill>
          <a:blip xmlns:r="http://schemas.openxmlformats.org/officeDocument/2006/relationships" r:embed="rId3">
            <a:extLst>
              <a:ext uri="{28A0092B-C50C-407E-A947-70E740481C1C}">
                <a14:useLocalDpi xmlns:a14="http://schemas.microsoft.com/office/drawing/2010/main" val="0"/>
              </a:ext>
            </a:extLst>
          </a:blip>
          <a:srcRect/>
          <a:stretch>
            <a:fillRect l="-17000" r="-17000"/>
          </a:stretch>
        </a:blipFill>
      </dgm:spPr>
    </dgm:pt>
    <dgm:pt modelId="{6B684F43-6435-4DFA-B9E7-8FB661B378D5}" type="pres">
      <dgm:prSet presAssocID="{94B6BD28-EC26-4486-8687-F15B103CC731}" presName="txShp" presStyleLbl="node1" presStyleIdx="0" presStyleCnt="2" custScaleY="272074" custLinFactNeighborX="357" custLinFactNeighborY="-4435">
        <dgm:presLayoutVars>
          <dgm:bulletEnabled val="1"/>
        </dgm:presLayoutVars>
      </dgm:prSet>
      <dgm:spPr/>
    </dgm:pt>
    <dgm:pt modelId="{CA25634F-3A50-46BD-AF2C-2C9073ED39BF}" type="pres">
      <dgm:prSet presAssocID="{D78417B8-1F30-4781-8CA2-98C1730CFD16}" presName="spacing" presStyleCnt="0"/>
      <dgm:spPr/>
    </dgm:pt>
    <dgm:pt modelId="{935CB2C2-6B2B-494D-BE35-643E0F618DD8}" type="pres">
      <dgm:prSet presAssocID="{2CFA5AE9-1E13-446B-9CE6-D70DF371080F}" presName="composite" presStyleCnt="0"/>
      <dgm:spPr/>
    </dgm:pt>
    <dgm:pt modelId="{4F6D447E-5DA1-4DF1-8C2B-76FE04D5D555}" type="pres">
      <dgm:prSet presAssocID="{2CFA5AE9-1E13-446B-9CE6-D70DF371080F}" presName="imgShp" presStyleLbl="fgImgPlace1" presStyleIdx="1" presStyleCnt="2"/>
      <dgm:spPr>
        <a:blipFill>
          <a:blip xmlns:r="http://schemas.openxmlformats.org/officeDocument/2006/relationships" r:embed="rId4">
            <a:extLst>
              <a:ext uri="{28A0092B-C50C-407E-A947-70E740481C1C}">
                <a14:useLocalDpi xmlns:a14="http://schemas.microsoft.com/office/drawing/2010/main" val="0"/>
              </a:ext>
            </a:extLst>
          </a:blip>
          <a:srcRect/>
          <a:stretch>
            <a:fillRect l="-25000" r="-25000"/>
          </a:stretch>
        </a:blipFill>
      </dgm:spPr>
    </dgm:pt>
    <dgm:pt modelId="{564EBDD5-7CBF-46A3-947B-8C9B1BE9530B}" type="pres">
      <dgm:prSet presAssocID="{2CFA5AE9-1E13-446B-9CE6-D70DF371080F}" presName="txShp" presStyleLbl="node1" presStyleIdx="1" presStyleCnt="2" custScaleY="217107">
        <dgm:presLayoutVars>
          <dgm:bulletEnabled val="1"/>
        </dgm:presLayoutVars>
      </dgm:prSet>
      <dgm:spPr/>
    </dgm:pt>
  </dgm:ptLst>
  <dgm:cxnLst>
    <dgm:cxn modelId="{F07AD469-4E02-4266-A7A9-6D7A14714532}" type="presOf" srcId="{94B6BD28-EC26-4486-8687-F15B103CC731}" destId="{6B684F43-6435-4DFA-B9E7-8FB661B378D5}" srcOrd="0" destOrd="0" presId="urn:microsoft.com/office/officeart/2005/8/layout/vList3"/>
    <dgm:cxn modelId="{1CC00F82-D37A-4762-A483-5446F2EE3686}" srcId="{C6302194-AD5E-4C7D-9923-C26042CC2E4C}" destId="{2CFA5AE9-1E13-446B-9CE6-D70DF371080F}" srcOrd="1" destOrd="0" parTransId="{113AB539-620C-45F5-B579-FCFE0C9623EB}" sibTransId="{D970A629-5C11-48A7-8277-786FD2A57102}"/>
    <dgm:cxn modelId="{5ACA03A0-BEAD-4732-BB90-0B03BC730472}" type="presOf" srcId="{2CFA5AE9-1E13-446B-9CE6-D70DF371080F}" destId="{564EBDD5-7CBF-46A3-947B-8C9B1BE9530B}" srcOrd="0" destOrd="0" presId="urn:microsoft.com/office/officeart/2005/8/layout/vList3"/>
    <dgm:cxn modelId="{E7EBB1DB-3F5F-4629-B5A6-A699384C174A}" type="presOf" srcId="{C6302194-AD5E-4C7D-9923-C26042CC2E4C}" destId="{17CFEDE7-7DFA-4412-928C-3C597CD458B9}" srcOrd="0" destOrd="0" presId="urn:microsoft.com/office/officeart/2005/8/layout/vList3"/>
    <dgm:cxn modelId="{0E8701F0-3C8A-4C32-98D0-7D27AC8FD663}" srcId="{C6302194-AD5E-4C7D-9923-C26042CC2E4C}" destId="{94B6BD28-EC26-4486-8687-F15B103CC731}" srcOrd="0" destOrd="0" parTransId="{D3B35742-9722-4B47-8548-EFBDB3C8F508}" sibTransId="{D78417B8-1F30-4781-8CA2-98C1730CFD16}"/>
    <dgm:cxn modelId="{5D566A66-934B-4004-8254-0C4F8489679C}" type="presParOf" srcId="{17CFEDE7-7DFA-4412-928C-3C597CD458B9}" destId="{D6BE1ABA-23B5-4738-8503-84F1CB420CB4}" srcOrd="0" destOrd="0" presId="urn:microsoft.com/office/officeart/2005/8/layout/vList3"/>
    <dgm:cxn modelId="{B7AB1901-7CAF-4E0A-99C6-7F3A57A853A3}" type="presParOf" srcId="{D6BE1ABA-23B5-4738-8503-84F1CB420CB4}" destId="{D45C075F-B163-4391-890B-BE0D0D430CCA}" srcOrd="0" destOrd="0" presId="urn:microsoft.com/office/officeart/2005/8/layout/vList3"/>
    <dgm:cxn modelId="{94FDF1D9-46E2-4EE3-B972-85F27D0FD242}" type="presParOf" srcId="{D6BE1ABA-23B5-4738-8503-84F1CB420CB4}" destId="{6B684F43-6435-4DFA-B9E7-8FB661B378D5}" srcOrd="1" destOrd="0" presId="urn:microsoft.com/office/officeart/2005/8/layout/vList3"/>
    <dgm:cxn modelId="{A114D267-E32F-49A2-94AC-0F8B568D4601}" type="presParOf" srcId="{17CFEDE7-7DFA-4412-928C-3C597CD458B9}" destId="{CA25634F-3A50-46BD-AF2C-2C9073ED39BF}" srcOrd="1" destOrd="0" presId="urn:microsoft.com/office/officeart/2005/8/layout/vList3"/>
    <dgm:cxn modelId="{93F78583-8B32-42B9-95F5-888C258106B1}" type="presParOf" srcId="{17CFEDE7-7DFA-4412-928C-3C597CD458B9}" destId="{935CB2C2-6B2B-494D-BE35-643E0F618DD8}" srcOrd="2" destOrd="0" presId="urn:microsoft.com/office/officeart/2005/8/layout/vList3"/>
    <dgm:cxn modelId="{ABF246AA-6ABE-4F2A-ACF6-9475AE9CD588}" type="presParOf" srcId="{935CB2C2-6B2B-494D-BE35-643E0F618DD8}" destId="{4F6D447E-5DA1-4DF1-8C2B-76FE04D5D555}" srcOrd="0" destOrd="0" presId="urn:microsoft.com/office/officeart/2005/8/layout/vList3"/>
    <dgm:cxn modelId="{751D6751-7BB0-4BDA-9285-3C6D0E481482}" type="presParOf" srcId="{935CB2C2-6B2B-494D-BE35-643E0F618DD8}" destId="{564EBDD5-7CBF-46A3-947B-8C9B1BE9530B}" srcOrd="1" destOrd="0" presId="urn:microsoft.com/office/officeart/2005/8/layout/vList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EFF2D37-D240-431D-B26A-F7D75BEF742B}" type="doc">
      <dgm:prSet loTypeId="urn:microsoft.com/office/officeart/2005/8/layout/pyramid2" loCatId="pyramid" qsTypeId="urn:microsoft.com/office/officeart/2005/8/quickstyle/simple5" qsCatId="simple" csTypeId="urn:microsoft.com/office/officeart/2005/8/colors/accent1_2" csCatId="accent1" phldr="1"/>
      <dgm:spPr/>
      <dgm:t>
        <a:bodyPr/>
        <a:lstStyle/>
        <a:p>
          <a:endParaRPr lang="it-IT"/>
        </a:p>
      </dgm:t>
    </dgm:pt>
    <dgm:pt modelId="{F3C17B06-F220-43D6-9BA7-974A4FA9EEFD}">
      <dgm:prSet custT="1"/>
      <dgm:spPr/>
      <dgm:t>
        <a:bodyPr/>
        <a:lstStyle/>
        <a:p>
          <a:pPr rtl="0"/>
          <a:r>
            <a:rPr lang="it-IT" sz="1800" dirty="0">
              <a:solidFill>
                <a:srgbClr val="FF0000"/>
              </a:solidFill>
            </a:rPr>
            <a:t>La Convenzione ha l’obiettivo di:</a:t>
          </a:r>
        </a:p>
      </dgm:t>
    </dgm:pt>
    <dgm:pt modelId="{9CA60351-AEB8-4356-BB3C-0AF6043E1A44}" type="parTrans" cxnId="{F1FB049D-D4ED-4470-B21B-A21B6562076E}">
      <dgm:prSet/>
      <dgm:spPr/>
      <dgm:t>
        <a:bodyPr/>
        <a:lstStyle/>
        <a:p>
          <a:endParaRPr lang="it-IT"/>
        </a:p>
      </dgm:t>
    </dgm:pt>
    <dgm:pt modelId="{D3871739-C433-490E-8170-CDAE448F052A}" type="sibTrans" cxnId="{F1FB049D-D4ED-4470-B21B-A21B6562076E}">
      <dgm:prSet/>
      <dgm:spPr/>
      <dgm:t>
        <a:bodyPr/>
        <a:lstStyle/>
        <a:p>
          <a:endParaRPr lang="it-IT"/>
        </a:p>
      </dgm:t>
    </dgm:pt>
    <dgm:pt modelId="{F8DE89F1-3BE6-429D-98D1-03E7EA6FC519}">
      <dgm:prSet custT="1"/>
      <dgm:spPr/>
      <dgm:t>
        <a:bodyPr/>
        <a:lstStyle/>
        <a:p>
          <a:pPr algn="just" rtl="0"/>
          <a:r>
            <a:rPr lang="it-IT" sz="1200" dirty="0">
              <a:solidFill>
                <a:srgbClr val="002060"/>
              </a:solidFill>
            </a:rPr>
            <a:t>a</a:t>
          </a:r>
          <a:r>
            <a:rPr lang="it-IT" sz="1200" dirty="0"/>
            <a:t>)</a:t>
          </a:r>
          <a:r>
            <a:rPr lang="it-IT" sz="1400" dirty="0"/>
            <a:t> </a:t>
          </a:r>
          <a:r>
            <a:rPr lang="it-IT" sz="1400" dirty="0">
              <a:solidFill>
                <a:srgbClr val="002060"/>
              </a:solidFill>
            </a:rPr>
            <a:t>proteggere le donne da ogni forma di violenza e prevenire, perseguire ed eliminare la violenza contro le donne  e la violenza domestica;</a:t>
          </a:r>
        </a:p>
      </dgm:t>
    </dgm:pt>
    <dgm:pt modelId="{CADD21F8-2608-4948-ACD1-A4CFAA4D435E}" type="parTrans" cxnId="{D3AC24BD-5C46-433E-8CAC-5F2FBE762B2B}">
      <dgm:prSet/>
      <dgm:spPr/>
      <dgm:t>
        <a:bodyPr/>
        <a:lstStyle/>
        <a:p>
          <a:endParaRPr lang="it-IT"/>
        </a:p>
      </dgm:t>
    </dgm:pt>
    <dgm:pt modelId="{995DD5A6-E3EA-40C7-8E5F-21DCF462EEF1}" type="sibTrans" cxnId="{D3AC24BD-5C46-433E-8CAC-5F2FBE762B2B}">
      <dgm:prSet/>
      <dgm:spPr/>
      <dgm:t>
        <a:bodyPr/>
        <a:lstStyle/>
        <a:p>
          <a:endParaRPr lang="it-IT"/>
        </a:p>
      </dgm:t>
    </dgm:pt>
    <dgm:pt modelId="{B764779B-7F9D-41F7-8897-469818009001}">
      <dgm:prSet custT="1"/>
      <dgm:spPr/>
      <dgm:t>
        <a:bodyPr/>
        <a:lstStyle/>
        <a:p>
          <a:pPr algn="just" rtl="0"/>
          <a:r>
            <a:rPr lang="it-IT" sz="1200" dirty="0">
              <a:solidFill>
                <a:srgbClr val="002060"/>
              </a:solidFill>
            </a:rPr>
            <a:t>b) contribuire ad eliminare ogni forma di discriminazione contro le donne e promuovere la concreta parità tra i sessi, ivi compreso rafforzando l’autonomia e l’autodeterminazione delle donne;</a:t>
          </a:r>
        </a:p>
      </dgm:t>
    </dgm:pt>
    <dgm:pt modelId="{EC850FE4-710E-46C6-9685-F9533AEFD7BF}" type="parTrans" cxnId="{298209A9-A601-4379-8DA5-2391AF4A9074}">
      <dgm:prSet/>
      <dgm:spPr/>
      <dgm:t>
        <a:bodyPr/>
        <a:lstStyle/>
        <a:p>
          <a:endParaRPr lang="it-IT"/>
        </a:p>
      </dgm:t>
    </dgm:pt>
    <dgm:pt modelId="{150F7547-FEC2-4045-B450-EE6DBBE2A987}" type="sibTrans" cxnId="{298209A9-A601-4379-8DA5-2391AF4A9074}">
      <dgm:prSet/>
      <dgm:spPr/>
      <dgm:t>
        <a:bodyPr/>
        <a:lstStyle/>
        <a:p>
          <a:endParaRPr lang="it-IT"/>
        </a:p>
      </dgm:t>
    </dgm:pt>
    <dgm:pt modelId="{762C75EA-DEAE-4621-A767-3E2A8708DF77}" type="pres">
      <dgm:prSet presAssocID="{DEFF2D37-D240-431D-B26A-F7D75BEF742B}" presName="compositeShape" presStyleCnt="0">
        <dgm:presLayoutVars>
          <dgm:dir/>
          <dgm:resizeHandles/>
        </dgm:presLayoutVars>
      </dgm:prSet>
      <dgm:spPr/>
    </dgm:pt>
    <dgm:pt modelId="{7950AB9C-AF29-45CF-9F5B-7C1BF206065A}" type="pres">
      <dgm:prSet presAssocID="{DEFF2D37-D240-431D-B26A-F7D75BEF742B}" presName="pyramid" presStyleLbl="node1" presStyleIdx="0" presStyleCnt="1"/>
      <dgm:spPr/>
    </dgm:pt>
    <dgm:pt modelId="{BD9C07C0-BD7A-4081-9628-D89C9C194AF8}" type="pres">
      <dgm:prSet presAssocID="{DEFF2D37-D240-431D-B26A-F7D75BEF742B}" presName="theList" presStyleCnt="0"/>
      <dgm:spPr/>
    </dgm:pt>
    <dgm:pt modelId="{A6F563D2-2A4C-4472-B203-2F2DBFF73BBA}" type="pres">
      <dgm:prSet presAssocID="{F3C17B06-F220-43D6-9BA7-974A4FA9EEFD}" presName="aNode" presStyleLbl="fgAcc1" presStyleIdx="0" presStyleCnt="3">
        <dgm:presLayoutVars>
          <dgm:bulletEnabled val="1"/>
        </dgm:presLayoutVars>
      </dgm:prSet>
      <dgm:spPr/>
    </dgm:pt>
    <dgm:pt modelId="{5002552C-F372-417B-9784-37D79FC512D5}" type="pres">
      <dgm:prSet presAssocID="{F3C17B06-F220-43D6-9BA7-974A4FA9EEFD}" presName="aSpace" presStyleCnt="0"/>
      <dgm:spPr/>
    </dgm:pt>
    <dgm:pt modelId="{EDD713E8-5387-4D62-8656-DC5725027497}" type="pres">
      <dgm:prSet presAssocID="{F8DE89F1-3BE6-429D-98D1-03E7EA6FC519}" presName="aNode" presStyleLbl="fgAcc1" presStyleIdx="1" presStyleCnt="3">
        <dgm:presLayoutVars>
          <dgm:bulletEnabled val="1"/>
        </dgm:presLayoutVars>
      </dgm:prSet>
      <dgm:spPr/>
    </dgm:pt>
    <dgm:pt modelId="{A1B5DA2D-072E-4EF0-AA60-841A47B35A5F}" type="pres">
      <dgm:prSet presAssocID="{F8DE89F1-3BE6-429D-98D1-03E7EA6FC519}" presName="aSpace" presStyleCnt="0"/>
      <dgm:spPr/>
    </dgm:pt>
    <dgm:pt modelId="{5973E657-650B-4AAC-AE98-9285C2CD4764}" type="pres">
      <dgm:prSet presAssocID="{B764779B-7F9D-41F7-8897-469818009001}" presName="aNode" presStyleLbl="fgAcc1" presStyleIdx="2" presStyleCnt="3">
        <dgm:presLayoutVars>
          <dgm:bulletEnabled val="1"/>
        </dgm:presLayoutVars>
      </dgm:prSet>
      <dgm:spPr/>
    </dgm:pt>
    <dgm:pt modelId="{8BFA9DC5-D73A-4BCD-950B-7700F1CB5073}" type="pres">
      <dgm:prSet presAssocID="{B764779B-7F9D-41F7-8897-469818009001}" presName="aSpace" presStyleCnt="0"/>
      <dgm:spPr/>
    </dgm:pt>
  </dgm:ptLst>
  <dgm:cxnLst>
    <dgm:cxn modelId="{D7557343-CAFD-4617-A5D7-20820D9D249C}" type="presOf" srcId="{B764779B-7F9D-41F7-8897-469818009001}" destId="{5973E657-650B-4AAC-AE98-9285C2CD4764}" srcOrd="0" destOrd="0" presId="urn:microsoft.com/office/officeart/2005/8/layout/pyramid2"/>
    <dgm:cxn modelId="{92B2858E-F6BE-46C6-953E-9B3579832BEA}" type="presOf" srcId="{F3C17B06-F220-43D6-9BA7-974A4FA9EEFD}" destId="{A6F563D2-2A4C-4472-B203-2F2DBFF73BBA}" srcOrd="0" destOrd="0" presId="urn:microsoft.com/office/officeart/2005/8/layout/pyramid2"/>
    <dgm:cxn modelId="{F1FB049D-D4ED-4470-B21B-A21B6562076E}" srcId="{DEFF2D37-D240-431D-B26A-F7D75BEF742B}" destId="{F3C17B06-F220-43D6-9BA7-974A4FA9EEFD}" srcOrd="0" destOrd="0" parTransId="{9CA60351-AEB8-4356-BB3C-0AF6043E1A44}" sibTransId="{D3871739-C433-490E-8170-CDAE448F052A}"/>
    <dgm:cxn modelId="{298209A9-A601-4379-8DA5-2391AF4A9074}" srcId="{DEFF2D37-D240-431D-B26A-F7D75BEF742B}" destId="{B764779B-7F9D-41F7-8897-469818009001}" srcOrd="2" destOrd="0" parTransId="{EC850FE4-710E-46C6-9685-F9533AEFD7BF}" sibTransId="{150F7547-FEC2-4045-B450-EE6DBBE2A987}"/>
    <dgm:cxn modelId="{D3AC24BD-5C46-433E-8CAC-5F2FBE762B2B}" srcId="{DEFF2D37-D240-431D-B26A-F7D75BEF742B}" destId="{F8DE89F1-3BE6-429D-98D1-03E7EA6FC519}" srcOrd="1" destOrd="0" parTransId="{CADD21F8-2608-4948-ACD1-A4CFAA4D435E}" sibTransId="{995DD5A6-E3EA-40C7-8E5F-21DCF462EEF1}"/>
    <dgm:cxn modelId="{38EF08EA-553C-40A7-BCFC-7498CD21D41F}" type="presOf" srcId="{DEFF2D37-D240-431D-B26A-F7D75BEF742B}" destId="{762C75EA-DEAE-4621-A767-3E2A8708DF77}" srcOrd="0" destOrd="0" presId="urn:microsoft.com/office/officeart/2005/8/layout/pyramid2"/>
    <dgm:cxn modelId="{B39A8BF6-4FD0-4009-A4BB-BC7ABB35D20E}" type="presOf" srcId="{F8DE89F1-3BE6-429D-98D1-03E7EA6FC519}" destId="{EDD713E8-5387-4D62-8656-DC5725027497}" srcOrd="0" destOrd="0" presId="urn:microsoft.com/office/officeart/2005/8/layout/pyramid2"/>
    <dgm:cxn modelId="{6DAF4EA7-BF70-41CF-8AE5-64BA99A16766}" type="presParOf" srcId="{762C75EA-DEAE-4621-A767-3E2A8708DF77}" destId="{7950AB9C-AF29-45CF-9F5B-7C1BF206065A}" srcOrd="0" destOrd="0" presId="urn:microsoft.com/office/officeart/2005/8/layout/pyramid2"/>
    <dgm:cxn modelId="{AB121D0D-53FC-4EF5-9F51-1F0CA1811BE7}" type="presParOf" srcId="{762C75EA-DEAE-4621-A767-3E2A8708DF77}" destId="{BD9C07C0-BD7A-4081-9628-D89C9C194AF8}" srcOrd="1" destOrd="0" presId="urn:microsoft.com/office/officeart/2005/8/layout/pyramid2"/>
    <dgm:cxn modelId="{3D1F1BB3-9E01-49B5-8587-7408E2B7BF8A}" type="presParOf" srcId="{BD9C07C0-BD7A-4081-9628-D89C9C194AF8}" destId="{A6F563D2-2A4C-4472-B203-2F2DBFF73BBA}" srcOrd="0" destOrd="0" presId="urn:microsoft.com/office/officeart/2005/8/layout/pyramid2"/>
    <dgm:cxn modelId="{B2739D41-6DCE-48A9-A800-3022E17CC66E}" type="presParOf" srcId="{BD9C07C0-BD7A-4081-9628-D89C9C194AF8}" destId="{5002552C-F372-417B-9784-37D79FC512D5}" srcOrd="1" destOrd="0" presId="urn:microsoft.com/office/officeart/2005/8/layout/pyramid2"/>
    <dgm:cxn modelId="{0C701CCA-88B3-49D3-895B-486B7367F6AC}" type="presParOf" srcId="{BD9C07C0-BD7A-4081-9628-D89C9C194AF8}" destId="{EDD713E8-5387-4D62-8656-DC5725027497}" srcOrd="2" destOrd="0" presId="urn:microsoft.com/office/officeart/2005/8/layout/pyramid2"/>
    <dgm:cxn modelId="{2DAE86C1-C5C5-44C2-9418-D76D9E23522E}" type="presParOf" srcId="{BD9C07C0-BD7A-4081-9628-D89C9C194AF8}" destId="{A1B5DA2D-072E-4EF0-AA60-841A47B35A5F}" srcOrd="3" destOrd="0" presId="urn:microsoft.com/office/officeart/2005/8/layout/pyramid2"/>
    <dgm:cxn modelId="{788C91F0-7BA7-4C1D-B77C-915404F7F77C}" type="presParOf" srcId="{BD9C07C0-BD7A-4081-9628-D89C9C194AF8}" destId="{5973E657-650B-4AAC-AE98-9285C2CD4764}" srcOrd="4" destOrd="0" presId="urn:microsoft.com/office/officeart/2005/8/layout/pyramid2"/>
    <dgm:cxn modelId="{4A322269-CA05-4F4E-A837-CDB65376851E}" type="presParOf" srcId="{BD9C07C0-BD7A-4081-9628-D89C9C194AF8}" destId="{8BFA9DC5-D73A-4BCD-950B-7700F1CB5073}"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684F43-6435-4DFA-B9E7-8FB661B378D5}">
      <dsp:nvSpPr>
        <dsp:cNvPr id="0" name=""/>
        <dsp:cNvSpPr/>
      </dsp:nvSpPr>
      <dsp:spPr>
        <a:xfrm rot="10800000">
          <a:off x="903024" y="0"/>
          <a:ext cx="2489760" cy="2905923"/>
        </a:xfrm>
        <a:prstGeom prst="homePlate">
          <a:avLst/>
        </a:prstGeom>
        <a:blipFill rotWithShape="0">
          <a:blip xmlns:r="http://schemas.openxmlformats.org/officeDocument/2006/relationships" r:embed="rId1"/>
          <a:srcRect/>
          <a:stretch>
            <a:fillRect l="-25000" r="-25000"/>
          </a:stretch>
        </a:blipFill>
        <a:ln>
          <a:noFill/>
        </a:ln>
        <a:effectLst>
          <a:outerShdw blurRad="38100" dist="254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70986" tIns="45720" rIns="85344" bIns="45720" numCol="1" spcCol="1270" anchor="ctr" anchorCtr="0">
          <a:noAutofit/>
        </a:bodyPr>
        <a:lstStyle/>
        <a:p>
          <a:pPr marL="0" lvl="0" indent="0" algn="just" defTabSz="533400">
            <a:lnSpc>
              <a:spcPct val="90000"/>
            </a:lnSpc>
            <a:spcBef>
              <a:spcPct val="0"/>
            </a:spcBef>
            <a:spcAft>
              <a:spcPct val="35000"/>
            </a:spcAft>
            <a:buNone/>
          </a:pPr>
          <a:r>
            <a:rPr lang="en-US" sz="1200" b="1" i="0" kern="1200" dirty="0">
              <a:solidFill>
                <a:srgbClr val="FF0000"/>
              </a:solidFill>
            </a:rPr>
            <a:t>La VIOLENZA INTRAFAMILIARE</a:t>
          </a:r>
          <a:endParaRPr lang="it-IT" sz="1200" b="1" kern="1200" dirty="0"/>
        </a:p>
      </dsp:txBody>
      <dsp:txXfrm rot="10800000">
        <a:off x="1525464" y="0"/>
        <a:ext cx="1867320" cy="2905923"/>
      </dsp:txXfrm>
    </dsp:sp>
    <dsp:sp modelId="{D45C075F-B163-4391-890B-BE0D0D430CCA}">
      <dsp:nvSpPr>
        <dsp:cNvPr id="0" name=""/>
        <dsp:cNvSpPr/>
      </dsp:nvSpPr>
      <dsp:spPr>
        <a:xfrm>
          <a:off x="360104" y="919135"/>
          <a:ext cx="1068063" cy="1068063"/>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7000" r="-17000"/>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564EBDD5-7CBF-46A3-947B-8C9B1BE9530B}">
      <dsp:nvSpPr>
        <dsp:cNvPr id="0" name=""/>
        <dsp:cNvSpPr/>
      </dsp:nvSpPr>
      <dsp:spPr>
        <a:xfrm rot="10800000">
          <a:off x="894135" y="3224953"/>
          <a:ext cx="2489760" cy="2318841"/>
        </a:xfrm>
        <a:prstGeom prst="homePlate">
          <a:avLst/>
        </a:prstGeom>
        <a:blipFill rotWithShape="0">
          <a:blip xmlns:r="http://schemas.openxmlformats.org/officeDocument/2006/relationships" r:embed="rId3"/>
          <a:srcRect/>
          <a:stretch>
            <a:fillRect l="-30000" r="-30000"/>
          </a:stretch>
        </a:blipFill>
        <a:ln>
          <a:noFill/>
        </a:ln>
        <a:effectLst>
          <a:outerShdw blurRad="38100" dist="25400" dir="5400000" rotWithShape="0">
            <a:srgbClr val="000000">
              <a:alpha val="4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470986" tIns="60960" rIns="113792" bIns="60960" numCol="1" spcCol="1270" anchor="ctr" anchorCtr="0">
          <a:noAutofit/>
        </a:bodyPr>
        <a:lstStyle/>
        <a:p>
          <a:pPr marL="0" lvl="0" indent="0" algn="ctr" defTabSz="711200">
            <a:lnSpc>
              <a:spcPct val="90000"/>
            </a:lnSpc>
            <a:spcBef>
              <a:spcPct val="0"/>
            </a:spcBef>
            <a:spcAft>
              <a:spcPct val="35000"/>
            </a:spcAft>
            <a:buNone/>
          </a:pPr>
          <a:r>
            <a:rPr lang="en-US" sz="1600" b="1" i="0" kern="1200" dirty="0">
              <a:solidFill>
                <a:srgbClr val="FF0000"/>
              </a:solidFill>
            </a:rPr>
            <a:t>La </a:t>
          </a:r>
          <a:r>
            <a:rPr lang="en-US" sz="1600" b="1" i="0" kern="1200" dirty="0" err="1">
              <a:solidFill>
                <a:srgbClr val="FF0000"/>
              </a:solidFill>
            </a:rPr>
            <a:t>Conflittualità</a:t>
          </a:r>
          <a:r>
            <a:rPr lang="en-US" sz="1600" b="1" i="0" kern="1200" dirty="0">
              <a:solidFill>
                <a:srgbClr val="FF0000"/>
              </a:solidFill>
            </a:rPr>
            <a:t> </a:t>
          </a:r>
          <a:br>
            <a:rPr lang="en-US" sz="1600" b="1" i="0" kern="1200" dirty="0">
              <a:solidFill>
                <a:srgbClr val="FF0000"/>
              </a:solidFill>
            </a:rPr>
          </a:br>
          <a:r>
            <a:rPr lang="en-US" sz="1600" b="1" i="0" kern="1200" dirty="0">
              <a:solidFill>
                <a:srgbClr val="FF0000"/>
              </a:solidFill>
            </a:rPr>
            <a:t>la Violenza </a:t>
          </a:r>
          <a:br>
            <a:rPr lang="en-US" sz="1600" b="1" i="0" kern="1200" dirty="0">
              <a:solidFill>
                <a:srgbClr val="FF0000"/>
              </a:solidFill>
            </a:rPr>
          </a:br>
          <a:r>
            <a:rPr lang="en-US" sz="1400" b="1" i="0" kern="1200" dirty="0">
              <a:solidFill>
                <a:srgbClr val="FF0000"/>
              </a:solidFill>
            </a:rPr>
            <a:t>Il </a:t>
          </a:r>
          <a:r>
            <a:rPr lang="en-US" sz="1400" b="1" i="0" kern="1200" dirty="0" err="1">
              <a:solidFill>
                <a:srgbClr val="FF0000"/>
              </a:solidFill>
            </a:rPr>
            <a:t>Pregiudizio</a:t>
          </a:r>
          <a:endParaRPr lang="it-IT" sz="1600" b="1" kern="1200" dirty="0"/>
        </a:p>
      </dsp:txBody>
      <dsp:txXfrm rot="10800000">
        <a:off x="1473845" y="3224953"/>
        <a:ext cx="1910050" cy="2318841"/>
      </dsp:txXfrm>
    </dsp:sp>
    <dsp:sp modelId="{4F6D447E-5DA1-4DF1-8C2B-76FE04D5D555}">
      <dsp:nvSpPr>
        <dsp:cNvPr id="0" name=""/>
        <dsp:cNvSpPr/>
      </dsp:nvSpPr>
      <dsp:spPr>
        <a:xfrm>
          <a:off x="360104" y="3850342"/>
          <a:ext cx="1068063" cy="1068063"/>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25000" r="-25000"/>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50AB9C-AF29-45CF-9F5B-7C1BF206065A}">
      <dsp:nvSpPr>
        <dsp:cNvPr id="0" name=""/>
        <dsp:cNvSpPr/>
      </dsp:nvSpPr>
      <dsp:spPr>
        <a:xfrm>
          <a:off x="1481087" y="0"/>
          <a:ext cx="4580369" cy="4580369"/>
        </a:xfrm>
        <a:prstGeom prst="triangle">
          <a:avLst/>
        </a:prstGeom>
        <a:gradFill rotWithShape="0">
          <a:gsLst>
            <a:gs pos="0">
              <a:schemeClr val="accent1">
                <a:hueOff val="0"/>
                <a:satOff val="0"/>
                <a:lumOff val="0"/>
                <a:alphaOff val="0"/>
                <a:tint val="98000"/>
                <a:lumMod val="114000"/>
              </a:schemeClr>
            </a:gs>
            <a:gs pos="100000">
              <a:schemeClr val="accent1">
                <a:hueOff val="0"/>
                <a:satOff val="0"/>
                <a:lumOff val="0"/>
                <a:alphaOff val="0"/>
                <a:shade val="90000"/>
                <a:lumMod val="84000"/>
              </a:schemeClr>
            </a:gs>
          </a:gsLst>
          <a:lin ang="5400000" scaled="0"/>
        </a:gradFill>
        <a:ln>
          <a:noFill/>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sp>
    <dsp:sp modelId="{A6F563D2-2A4C-4472-B203-2F2DBFF73BBA}">
      <dsp:nvSpPr>
        <dsp:cNvPr id="0" name=""/>
        <dsp:cNvSpPr/>
      </dsp:nvSpPr>
      <dsp:spPr>
        <a:xfrm>
          <a:off x="3771272" y="460497"/>
          <a:ext cx="2977239" cy="1084259"/>
        </a:xfrm>
        <a:prstGeom prst="roundRect">
          <a:avLst/>
        </a:prstGeom>
        <a:solidFill>
          <a:schemeClr val="lt1">
            <a:alpha val="90000"/>
            <a:hueOff val="0"/>
            <a:satOff val="0"/>
            <a:lumOff val="0"/>
            <a:alphaOff val="0"/>
          </a:schemeClr>
        </a:solidFill>
        <a:ln w="9525" cap="rnd" cmpd="sng" algn="ctr">
          <a:solidFill>
            <a:schemeClr val="accent1">
              <a:hueOff val="0"/>
              <a:satOff val="0"/>
              <a:lumOff val="0"/>
              <a:alphaOff val="0"/>
            </a:schemeClr>
          </a:solidFill>
          <a:prstDash val="solid"/>
        </a:ln>
        <a:effectLst>
          <a:outerShdw blurRad="38100" dist="25400" dir="5400000" rotWithShape="0">
            <a:srgbClr val="000000">
              <a:alpha val="45000"/>
            </a:srgbClr>
          </a:outerShdw>
        </a:effectLst>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it-IT" sz="1800" kern="1200" dirty="0">
              <a:solidFill>
                <a:srgbClr val="FF0000"/>
              </a:solidFill>
            </a:rPr>
            <a:t>La Convenzione ha l’obiettivo di:</a:t>
          </a:r>
        </a:p>
      </dsp:txBody>
      <dsp:txXfrm>
        <a:off x="3824201" y="513426"/>
        <a:ext cx="2871381" cy="978401"/>
      </dsp:txXfrm>
    </dsp:sp>
    <dsp:sp modelId="{EDD713E8-5387-4D62-8656-DC5725027497}">
      <dsp:nvSpPr>
        <dsp:cNvPr id="0" name=""/>
        <dsp:cNvSpPr/>
      </dsp:nvSpPr>
      <dsp:spPr>
        <a:xfrm>
          <a:off x="3771272" y="1680288"/>
          <a:ext cx="2977239" cy="1084259"/>
        </a:xfrm>
        <a:prstGeom prst="roundRect">
          <a:avLst/>
        </a:prstGeom>
        <a:solidFill>
          <a:schemeClr val="lt1">
            <a:alpha val="90000"/>
            <a:hueOff val="0"/>
            <a:satOff val="0"/>
            <a:lumOff val="0"/>
            <a:alphaOff val="0"/>
          </a:schemeClr>
        </a:solidFill>
        <a:ln w="9525" cap="rnd" cmpd="sng" algn="ctr">
          <a:solidFill>
            <a:schemeClr val="accent1">
              <a:hueOff val="0"/>
              <a:satOff val="0"/>
              <a:lumOff val="0"/>
              <a:alphaOff val="0"/>
            </a:schemeClr>
          </a:solidFill>
          <a:prstDash val="solid"/>
        </a:ln>
        <a:effectLst>
          <a:outerShdw blurRad="38100" dist="25400" dir="5400000" rotWithShape="0">
            <a:srgbClr val="000000">
              <a:alpha val="45000"/>
            </a:srgbClr>
          </a:outerShdw>
        </a:effectLst>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marL="0" lvl="0" indent="0" algn="just" defTabSz="533400" rtl="0">
            <a:lnSpc>
              <a:spcPct val="90000"/>
            </a:lnSpc>
            <a:spcBef>
              <a:spcPct val="0"/>
            </a:spcBef>
            <a:spcAft>
              <a:spcPct val="35000"/>
            </a:spcAft>
            <a:buNone/>
          </a:pPr>
          <a:r>
            <a:rPr lang="it-IT" sz="1200" kern="1200" dirty="0">
              <a:solidFill>
                <a:srgbClr val="002060"/>
              </a:solidFill>
            </a:rPr>
            <a:t>a</a:t>
          </a:r>
          <a:r>
            <a:rPr lang="it-IT" sz="1200" kern="1200" dirty="0"/>
            <a:t>)</a:t>
          </a:r>
          <a:r>
            <a:rPr lang="it-IT" sz="1400" kern="1200" dirty="0"/>
            <a:t> </a:t>
          </a:r>
          <a:r>
            <a:rPr lang="it-IT" sz="1400" kern="1200" dirty="0">
              <a:solidFill>
                <a:srgbClr val="002060"/>
              </a:solidFill>
            </a:rPr>
            <a:t>proteggere le donne da ogni forma di violenza e prevenire, perseguire ed eliminare la violenza contro le donne  e la violenza domestica;</a:t>
          </a:r>
        </a:p>
      </dsp:txBody>
      <dsp:txXfrm>
        <a:off x="3824201" y="1733217"/>
        <a:ext cx="2871381" cy="978401"/>
      </dsp:txXfrm>
    </dsp:sp>
    <dsp:sp modelId="{5973E657-650B-4AAC-AE98-9285C2CD4764}">
      <dsp:nvSpPr>
        <dsp:cNvPr id="0" name=""/>
        <dsp:cNvSpPr/>
      </dsp:nvSpPr>
      <dsp:spPr>
        <a:xfrm>
          <a:off x="3771272" y="2900080"/>
          <a:ext cx="2977239" cy="1084259"/>
        </a:xfrm>
        <a:prstGeom prst="roundRect">
          <a:avLst/>
        </a:prstGeom>
        <a:solidFill>
          <a:schemeClr val="lt1">
            <a:alpha val="90000"/>
            <a:hueOff val="0"/>
            <a:satOff val="0"/>
            <a:lumOff val="0"/>
            <a:alphaOff val="0"/>
          </a:schemeClr>
        </a:solidFill>
        <a:ln w="9525" cap="rnd" cmpd="sng" algn="ctr">
          <a:solidFill>
            <a:schemeClr val="accent1">
              <a:hueOff val="0"/>
              <a:satOff val="0"/>
              <a:lumOff val="0"/>
              <a:alphaOff val="0"/>
            </a:schemeClr>
          </a:solidFill>
          <a:prstDash val="solid"/>
        </a:ln>
        <a:effectLst>
          <a:outerShdw blurRad="38100" dist="25400" dir="5400000" rotWithShape="0">
            <a:srgbClr val="000000">
              <a:alpha val="45000"/>
            </a:srgbClr>
          </a:outerShdw>
        </a:effectLst>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marL="0" lvl="0" indent="0" algn="just" defTabSz="533400" rtl="0">
            <a:lnSpc>
              <a:spcPct val="90000"/>
            </a:lnSpc>
            <a:spcBef>
              <a:spcPct val="0"/>
            </a:spcBef>
            <a:spcAft>
              <a:spcPct val="35000"/>
            </a:spcAft>
            <a:buNone/>
          </a:pPr>
          <a:r>
            <a:rPr lang="it-IT" sz="1200" kern="1200" dirty="0">
              <a:solidFill>
                <a:srgbClr val="002060"/>
              </a:solidFill>
            </a:rPr>
            <a:t>b) contribuire ad eliminare ogni forma di discriminazione contro le donne e promuovere la concreta parità tra i sessi, ivi compreso rafforzando l’autonomia e l’autodeterminazione delle donne;</a:t>
          </a:r>
        </a:p>
      </dsp:txBody>
      <dsp:txXfrm>
        <a:off x="3824201" y="2953009"/>
        <a:ext cx="2871381" cy="978401"/>
      </dsp:txXfrm>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ACEFF8-2188-4B65-A7CC-89016988A092}" type="datetimeFigureOut">
              <a:rPr lang="it-IT" smtClean="0"/>
              <a:t>12/04/26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A64CA7-9C85-4A29-8756-A4CCE7863E1C}" type="slidenum">
              <a:rPr lang="it-IT" smtClean="0"/>
              <a:t>‹N›</a:t>
            </a:fld>
            <a:endParaRPr lang="it-IT"/>
          </a:p>
        </p:txBody>
      </p:sp>
    </p:spTree>
    <p:extLst>
      <p:ext uri="{BB962C8B-B14F-4D97-AF65-F5344CB8AC3E}">
        <p14:creationId xmlns:p14="http://schemas.microsoft.com/office/powerpoint/2010/main" val="22238598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A4D66670-5649-4346-8E98-59FD91E3CB4C}" type="slidenum">
              <a:rPr lang="it-IT" smtClean="0"/>
              <a:t>6</a:t>
            </a:fld>
            <a:endParaRPr lang="it-IT"/>
          </a:p>
        </p:txBody>
      </p:sp>
    </p:spTree>
    <p:extLst>
      <p:ext uri="{BB962C8B-B14F-4D97-AF65-F5344CB8AC3E}">
        <p14:creationId xmlns:p14="http://schemas.microsoft.com/office/powerpoint/2010/main" val="2376768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
              <a:t>Origine immagine: raccolta contenuto Microsoft 365
Il Giudice della famiglia guida le parti come un maestro d’orchestra, coordinando interventi diversi per l’armonia familiare. Promuove il dialogo tra genitori e figli, facilitando soluzioni condivise. La sua sensibilità permette di bilanciare le esigenze di tutti, offrendo protezione ai minori e tutela dei diritti.</a:t>
            </a:r>
          </a:p>
        </p:txBody>
      </p:sp>
      <p:sp>
        <p:nvSpPr>
          <p:cNvPr id="4" name="Segnaposto numero diapositiva 3"/>
          <p:cNvSpPr>
            <a:spLocks noGrp="1"/>
          </p:cNvSpPr>
          <p:nvPr>
            <p:ph type="sldNum" sz="quarter" idx="5"/>
          </p:nvPr>
        </p:nvSpPr>
        <p:spPr/>
        <p:txBody>
          <a:bodyPr/>
          <a:lstStyle/>
          <a:p>
            <a:fld id="{90AD0A99-359B-491C-BD5D-257D9EBC9152}" type="slidenum">
              <a:rPr lang="it-IT" smtClean="0"/>
              <a:t>8</a:t>
            </a:fld>
            <a:endParaRPr lang="it-IT"/>
          </a:p>
        </p:txBody>
      </p:sp>
    </p:spTree>
    <p:extLst>
      <p:ext uri="{BB962C8B-B14F-4D97-AF65-F5344CB8AC3E}">
        <p14:creationId xmlns:p14="http://schemas.microsoft.com/office/powerpoint/2010/main" val="38290346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D33A6B5B-DFA7-4FE1-B5B0-E50031E656D7}" type="datetimeFigureOut">
              <a:rPr lang="it-IT" smtClean="0"/>
              <a:t>12/04/26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676651C-4FFE-4A55-9163-8E68B5FB1EC5}" type="slidenum">
              <a:rPr lang="it-IT" smtClean="0"/>
              <a:t>‹N›</a:t>
            </a:fld>
            <a:endParaRPr lang="it-IT"/>
          </a:p>
        </p:txBody>
      </p:sp>
    </p:spTree>
    <p:extLst>
      <p:ext uri="{BB962C8B-B14F-4D97-AF65-F5344CB8AC3E}">
        <p14:creationId xmlns:p14="http://schemas.microsoft.com/office/powerpoint/2010/main" val="38091332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D33A6B5B-DFA7-4FE1-B5B0-E50031E656D7}" type="datetimeFigureOut">
              <a:rPr lang="it-IT" smtClean="0"/>
              <a:t>12/04/26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676651C-4FFE-4A55-9163-8E68B5FB1EC5}" type="slidenum">
              <a:rPr lang="it-IT" smtClean="0"/>
              <a:t>‹N›</a:t>
            </a:fld>
            <a:endParaRPr lang="it-IT"/>
          </a:p>
        </p:txBody>
      </p:sp>
    </p:spTree>
    <p:extLst>
      <p:ext uri="{BB962C8B-B14F-4D97-AF65-F5344CB8AC3E}">
        <p14:creationId xmlns:p14="http://schemas.microsoft.com/office/powerpoint/2010/main" val="2730412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it-IT"/>
              <a:t>Fare clic per modificare lo stile del titolo dello schema</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D33A6B5B-DFA7-4FE1-B5B0-E50031E656D7}" type="datetimeFigureOut">
              <a:rPr lang="it-IT" smtClean="0"/>
              <a:t>12/04/26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676651C-4FFE-4A55-9163-8E68B5FB1EC5}" type="slidenum">
              <a:rPr lang="it-IT" smtClean="0"/>
              <a:t>‹N›</a:t>
            </a:fld>
            <a:endParaRPr lang="it-IT"/>
          </a:p>
        </p:txBody>
      </p:sp>
    </p:spTree>
    <p:extLst>
      <p:ext uri="{BB962C8B-B14F-4D97-AF65-F5344CB8AC3E}">
        <p14:creationId xmlns:p14="http://schemas.microsoft.com/office/powerpoint/2010/main" val="34917209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it-IT"/>
              <a:t>Fare clic per modificare lo stile del titolo dello schema</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it-IT"/>
              <a:t>Fare clic per modificare gli stili del testo dello schema</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D33A6B5B-DFA7-4FE1-B5B0-E50031E656D7}" type="datetimeFigureOut">
              <a:rPr lang="it-IT" smtClean="0"/>
              <a:t>12/04/26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676651C-4FFE-4A55-9163-8E68B5FB1EC5}" type="slidenum">
              <a:rPr lang="it-IT" smtClean="0"/>
              <a:t>‹N›</a:t>
            </a:fld>
            <a:endParaRPr lang="it-IT"/>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1423291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D33A6B5B-DFA7-4FE1-B5B0-E50031E656D7}" type="datetimeFigureOut">
              <a:rPr lang="it-IT" smtClean="0"/>
              <a:t>12/04/26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676651C-4FFE-4A55-9163-8E68B5FB1EC5}" type="slidenum">
              <a:rPr lang="it-IT" smtClean="0"/>
              <a:t>‹N›</a:t>
            </a:fld>
            <a:endParaRPr lang="it-IT"/>
          </a:p>
        </p:txBody>
      </p:sp>
    </p:spTree>
    <p:extLst>
      <p:ext uri="{BB962C8B-B14F-4D97-AF65-F5344CB8AC3E}">
        <p14:creationId xmlns:p14="http://schemas.microsoft.com/office/powerpoint/2010/main" val="23794402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D33A6B5B-DFA7-4FE1-B5B0-E50031E656D7}" type="datetimeFigureOut">
              <a:rPr lang="it-IT" smtClean="0"/>
              <a:t>12/04/26</a:t>
            </a:fld>
            <a:endParaRPr lang="it-IT"/>
          </a:p>
        </p:txBody>
      </p:sp>
      <p:sp>
        <p:nvSpPr>
          <p:cNvPr id="4"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676651C-4FFE-4A55-9163-8E68B5FB1EC5}" type="slidenum">
              <a:rPr lang="it-IT" smtClean="0"/>
              <a:t>‹N›</a:t>
            </a:fld>
            <a:endParaRPr lang="it-IT"/>
          </a:p>
        </p:txBody>
      </p:sp>
    </p:spTree>
    <p:extLst>
      <p:ext uri="{BB962C8B-B14F-4D97-AF65-F5344CB8AC3E}">
        <p14:creationId xmlns:p14="http://schemas.microsoft.com/office/powerpoint/2010/main" val="23233618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D33A6B5B-DFA7-4FE1-B5B0-E50031E656D7}" type="datetimeFigureOut">
              <a:rPr lang="it-IT" smtClean="0"/>
              <a:t>12/04/26</a:t>
            </a:fld>
            <a:endParaRPr lang="it-IT"/>
          </a:p>
        </p:txBody>
      </p:sp>
      <p:sp>
        <p:nvSpPr>
          <p:cNvPr id="4"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676651C-4FFE-4A55-9163-8E68B5FB1EC5}" type="slidenum">
              <a:rPr lang="it-IT" smtClean="0"/>
              <a:t>‹N›</a:t>
            </a:fld>
            <a:endParaRPr lang="it-IT"/>
          </a:p>
        </p:txBody>
      </p:sp>
    </p:spTree>
    <p:extLst>
      <p:ext uri="{BB962C8B-B14F-4D97-AF65-F5344CB8AC3E}">
        <p14:creationId xmlns:p14="http://schemas.microsoft.com/office/powerpoint/2010/main" val="22233985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nchorCtr="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33A6B5B-DFA7-4FE1-B5B0-E50031E656D7}" type="datetimeFigureOut">
              <a:rPr lang="it-IT" smtClean="0"/>
              <a:t>12/04/26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676651C-4FFE-4A55-9163-8E68B5FB1EC5}" type="slidenum">
              <a:rPr lang="it-IT" smtClean="0"/>
              <a:t>‹N›</a:t>
            </a:fld>
            <a:endParaRPr lang="it-IT"/>
          </a:p>
        </p:txBody>
      </p:sp>
    </p:spTree>
    <p:extLst>
      <p:ext uri="{BB962C8B-B14F-4D97-AF65-F5344CB8AC3E}">
        <p14:creationId xmlns:p14="http://schemas.microsoft.com/office/powerpoint/2010/main" val="4990171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33A6B5B-DFA7-4FE1-B5B0-E50031E656D7}" type="datetimeFigureOut">
              <a:rPr lang="it-IT" smtClean="0"/>
              <a:t>12/04/26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676651C-4FFE-4A55-9163-8E68B5FB1EC5}" type="slidenum">
              <a:rPr lang="it-IT" smtClean="0"/>
              <a:t>‹N›</a:t>
            </a:fld>
            <a:endParaRPr lang="it-IT"/>
          </a:p>
        </p:txBody>
      </p:sp>
    </p:spTree>
    <p:extLst>
      <p:ext uri="{BB962C8B-B14F-4D97-AF65-F5344CB8AC3E}">
        <p14:creationId xmlns:p14="http://schemas.microsoft.com/office/powerpoint/2010/main" val="39365349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Titolo e contenuto">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F49D355-16BD-4E45-BD9A-5EA878CF7CBD}" type="datetimeFigureOut">
              <a:rPr lang="it-IT" smtClean="0"/>
              <a:t>12/04/26</a:t>
            </a:fld>
            <a:endParaRPr lang="it-IT" dirty="0"/>
          </a:p>
        </p:txBody>
      </p:sp>
      <p:sp>
        <p:nvSpPr>
          <p:cNvPr id="5" name="Footer Placeholder 4"/>
          <p:cNvSpPr>
            <a:spLocks noGrp="1"/>
          </p:cNvSpPr>
          <p:nvPr>
            <p:ph type="ftr" sz="quarter" idx="11"/>
          </p:nvPr>
        </p:nvSpPr>
        <p:spPr/>
        <p:txBody>
          <a:bodyPr/>
          <a:lstStyle/>
          <a:p>
            <a:endParaRPr lang="it-IT" dirty="0"/>
          </a:p>
        </p:txBody>
      </p:sp>
      <p:sp>
        <p:nvSpPr>
          <p:cNvPr id="6" name="Slide Number Placeholder 5"/>
          <p:cNvSpPr>
            <a:spLocks noGrp="1"/>
          </p:cNvSpPr>
          <p:nvPr>
            <p:ph type="sldNum" sz="quarter" idx="12"/>
          </p:nvPr>
        </p:nvSpPr>
        <p:spPr/>
        <p:txBody>
          <a:bodyPr/>
          <a:lstStyle/>
          <a:p>
            <a:fld id="{E7A41E1B-4F70-4964-A407-84C68BE8251C}" type="slidenum">
              <a:rPr lang="it-IT" smtClean="0"/>
              <a:t>‹N›</a:t>
            </a:fld>
            <a:endParaRPr lang="it-IT" dirty="0"/>
          </a:p>
        </p:txBody>
      </p:sp>
      <p:sp>
        <p:nvSpPr>
          <p:cNvPr id="8" name="Title 7"/>
          <p:cNvSpPr>
            <a:spLocks noGrp="1"/>
          </p:cNvSpPr>
          <p:nvPr>
            <p:ph type="title"/>
          </p:nvPr>
        </p:nvSpPr>
        <p:spPr/>
        <p:txBody>
          <a:bodyPr/>
          <a:lstStyle/>
          <a:p>
            <a:r>
              <a:rPr lang="it-IT"/>
              <a:t>Fare clic per modificare lo stile del titolo</a:t>
            </a:r>
            <a:endParaRPr lang="en-US"/>
          </a:p>
        </p:txBody>
      </p:sp>
      <p:sp>
        <p:nvSpPr>
          <p:cNvPr id="10" name="Content Placeholder 9"/>
          <p:cNvSpPr>
            <a:spLocks noGrp="1"/>
          </p:cNvSpPr>
          <p:nvPr>
            <p:ph sz="quarter" idx="13"/>
          </p:nvPr>
        </p:nvSpPr>
        <p:spPr>
          <a:xfrm>
            <a:off x="1524000" y="731520"/>
            <a:ext cx="8534400" cy="347472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Tree>
    <p:extLst>
      <p:ext uri="{BB962C8B-B14F-4D97-AF65-F5344CB8AC3E}">
        <p14:creationId xmlns:p14="http://schemas.microsoft.com/office/powerpoint/2010/main" val="5134847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3"/>
          <p:cNvSpPr>
            <a:spLocks noGrp="1"/>
          </p:cNvSpPr>
          <p:nvPr>
            <p:ph type="dt" sz="half" idx="10"/>
          </p:nvPr>
        </p:nvSpPr>
        <p:spPr/>
        <p:txBody>
          <a:bodyPr/>
          <a:lstStyle/>
          <a:p>
            <a:fld id="{D33A6B5B-DFA7-4FE1-B5B0-E50031E656D7}" type="datetimeFigureOut">
              <a:rPr lang="it-IT" smtClean="0"/>
              <a:t>12/04/26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676651C-4FFE-4A55-9163-8E68B5FB1EC5}" type="slidenum">
              <a:rPr lang="it-IT" smtClean="0"/>
              <a:t>‹N›</a:t>
            </a:fld>
            <a:endParaRPr lang="it-IT"/>
          </a:p>
        </p:txBody>
      </p:sp>
    </p:spTree>
    <p:extLst>
      <p:ext uri="{BB962C8B-B14F-4D97-AF65-F5344CB8AC3E}">
        <p14:creationId xmlns:p14="http://schemas.microsoft.com/office/powerpoint/2010/main" val="41985797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D33A6B5B-DFA7-4FE1-B5B0-E50031E656D7}" type="datetimeFigureOut">
              <a:rPr lang="it-IT" smtClean="0"/>
              <a:t>12/04/26</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7676651C-4FFE-4A55-9163-8E68B5FB1EC5}" type="slidenum">
              <a:rPr lang="it-IT" smtClean="0"/>
              <a:t>‹N›</a:t>
            </a:fld>
            <a:endParaRPr lang="it-IT"/>
          </a:p>
        </p:txBody>
      </p:sp>
    </p:spTree>
    <p:extLst>
      <p:ext uri="{BB962C8B-B14F-4D97-AF65-F5344CB8AC3E}">
        <p14:creationId xmlns:p14="http://schemas.microsoft.com/office/powerpoint/2010/main" val="31789743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D33A6B5B-DFA7-4FE1-B5B0-E50031E656D7}" type="datetimeFigureOut">
              <a:rPr lang="it-IT" smtClean="0"/>
              <a:t>12/04/26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676651C-4FFE-4A55-9163-8E68B5FB1EC5}" type="slidenum">
              <a:rPr lang="it-IT" smtClean="0"/>
              <a:t>‹N›</a:t>
            </a:fld>
            <a:endParaRPr lang="it-IT"/>
          </a:p>
        </p:txBody>
      </p:sp>
    </p:spTree>
    <p:extLst>
      <p:ext uri="{BB962C8B-B14F-4D97-AF65-F5344CB8AC3E}">
        <p14:creationId xmlns:p14="http://schemas.microsoft.com/office/powerpoint/2010/main" val="14065535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D33A6B5B-DFA7-4FE1-B5B0-E50031E656D7}" type="datetimeFigureOut">
              <a:rPr lang="it-IT" smtClean="0"/>
              <a:t>12/04/26</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7676651C-4FFE-4A55-9163-8E68B5FB1EC5}" type="slidenum">
              <a:rPr lang="it-IT" smtClean="0"/>
              <a:t>‹N›</a:t>
            </a:fld>
            <a:endParaRPr lang="it-IT"/>
          </a:p>
        </p:txBody>
      </p:sp>
    </p:spTree>
    <p:extLst>
      <p:ext uri="{BB962C8B-B14F-4D97-AF65-F5344CB8AC3E}">
        <p14:creationId xmlns:p14="http://schemas.microsoft.com/office/powerpoint/2010/main" val="42246497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7" name="Date Placeholder 2"/>
          <p:cNvSpPr>
            <a:spLocks noGrp="1"/>
          </p:cNvSpPr>
          <p:nvPr>
            <p:ph type="dt" sz="half" idx="10"/>
          </p:nvPr>
        </p:nvSpPr>
        <p:spPr/>
        <p:txBody>
          <a:bodyPr/>
          <a:lstStyle/>
          <a:p>
            <a:fld id="{D33A6B5B-DFA7-4FE1-B5B0-E50031E656D7}" type="datetimeFigureOut">
              <a:rPr lang="it-IT" smtClean="0"/>
              <a:t>12/04/26</a:t>
            </a:fld>
            <a:endParaRPr lang="it-IT"/>
          </a:p>
        </p:txBody>
      </p:sp>
      <p:sp>
        <p:nvSpPr>
          <p:cNvPr id="5" name="Footer Placeholder 3"/>
          <p:cNvSpPr>
            <a:spLocks noGrp="1"/>
          </p:cNvSpPr>
          <p:nvPr>
            <p:ph type="ftr" sz="quarter" idx="11"/>
          </p:nvPr>
        </p:nvSpPr>
        <p:spPr/>
        <p:txBody>
          <a:bodyPr/>
          <a:lstStyle/>
          <a:p>
            <a:endParaRPr lang="it-IT"/>
          </a:p>
        </p:txBody>
      </p:sp>
      <p:sp>
        <p:nvSpPr>
          <p:cNvPr id="6" name="Slide Number Placeholder 4"/>
          <p:cNvSpPr>
            <a:spLocks noGrp="1"/>
          </p:cNvSpPr>
          <p:nvPr>
            <p:ph type="sldNum" sz="quarter" idx="12"/>
          </p:nvPr>
        </p:nvSpPr>
        <p:spPr/>
        <p:txBody>
          <a:bodyPr/>
          <a:lstStyle/>
          <a:p>
            <a:fld id="{7676651C-4FFE-4A55-9163-8E68B5FB1EC5}" type="slidenum">
              <a:rPr lang="it-IT" smtClean="0"/>
              <a:t>‹N›</a:t>
            </a:fld>
            <a:endParaRPr lang="it-IT"/>
          </a:p>
        </p:txBody>
      </p:sp>
    </p:spTree>
    <p:extLst>
      <p:ext uri="{BB962C8B-B14F-4D97-AF65-F5344CB8AC3E}">
        <p14:creationId xmlns:p14="http://schemas.microsoft.com/office/powerpoint/2010/main" val="24876643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D33A6B5B-DFA7-4FE1-B5B0-E50031E656D7}" type="datetimeFigureOut">
              <a:rPr lang="it-IT" smtClean="0"/>
              <a:t>12/04/26</a:t>
            </a:fld>
            <a:endParaRPr lang="it-IT"/>
          </a:p>
        </p:txBody>
      </p:sp>
      <p:sp>
        <p:nvSpPr>
          <p:cNvPr id="5" name="Footer Placeholder 2"/>
          <p:cNvSpPr>
            <a:spLocks noGrp="1"/>
          </p:cNvSpPr>
          <p:nvPr>
            <p:ph type="ftr" sz="quarter" idx="11"/>
          </p:nvPr>
        </p:nvSpPr>
        <p:spPr/>
        <p:txBody>
          <a:bodyPr/>
          <a:lstStyle/>
          <a:p>
            <a:endParaRPr lang="it-IT"/>
          </a:p>
        </p:txBody>
      </p:sp>
      <p:sp>
        <p:nvSpPr>
          <p:cNvPr id="6" name="Slide Number Placeholder 3"/>
          <p:cNvSpPr>
            <a:spLocks noGrp="1"/>
          </p:cNvSpPr>
          <p:nvPr>
            <p:ph type="sldNum" sz="quarter" idx="12"/>
          </p:nvPr>
        </p:nvSpPr>
        <p:spPr/>
        <p:txBody>
          <a:bodyPr/>
          <a:lstStyle/>
          <a:p>
            <a:fld id="{7676651C-4FFE-4A55-9163-8E68B5FB1EC5}" type="slidenum">
              <a:rPr lang="it-IT" smtClean="0"/>
              <a:t>‹N›</a:t>
            </a:fld>
            <a:endParaRPr lang="it-IT"/>
          </a:p>
        </p:txBody>
      </p:sp>
    </p:spTree>
    <p:extLst>
      <p:ext uri="{BB962C8B-B14F-4D97-AF65-F5344CB8AC3E}">
        <p14:creationId xmlns:p14="http://schemas.microsoft.com/office/powerpoint/2010/main" val="33250815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7" name="Date Placeholder 4"/>
          <p:cNvSpPr>
            <a:spLocks noGrp="1"/>
          </p:cNvSpPr>
          <p:nvPr>
            <p:ph type="dt" sz="half" idx="10"/>
          </p:nvPr>
        </p:nvSpPr>
        <p:spPr/>
        <p:txBody>
          <a:bodyPr/>
          <a:lstStyle/>
          <a:p>
            <a:fld id="{D33A6B5B-DFA7-4FE1-B5B0-E50031E656D7}" type="datetimeFigureOut">
              <a:rPr lang="it-IT" smtClean="0"/>
              <a:t>12/04/26</a:t>
            </a:fld>
            <a:endParaRPr lang="it-IT"/>
          </a:p>
        </p:txBody>
      </p:sp>
      <p:sp>
        <p:nvSpPr>
          <p:cNvPr id="5" name="Footer Placeholder 5"/>
          <p:cNvSpPr>
            <a:spLocks noGrp="1"/>
          </p:cNvSpPr>
          <p:nvPr>
            <p:ph type="ftr" sz="quarter" idx="11"/>
          </p:nvPr>
        </p:nvSpPr>
        <p:spPr/>
        <p:txBody>
          <a:bodyPr/>
          <a:lstStyle/>
          <a:p>
            <a:endParaRPr lang="it-IT"/>
          </a:p>
        </p:txBody>
      </p:sp>
      <p:sp>
        <p:nvSpPr>
          <p:cNvPr id="6" name="Slide Number Placeholder 6"/>
          <p:cNvSpPr>
            <a:spLocks noGrp="1"/>
          </p:cNvSpPr>
          <p:nvPr>
            <p:ph type="sldNum" sz="quarter" idx="12"/>
          </p:nvPr>
        </p:nvSpPr>
        <p:spPr/>
        <p:txBody>
          <a:bodyPr/>
          <a:lstStyle/>
          <a:p>
            <a:fld id="{7676651C-4FFE-4A55-9163-8E68B5FB1EC5}" type="slidenum">
              <a:rPr lang="it-IT" smtClean="0"/>
              <a:t>‹N›</a:t>
            </a:fld>
            <a:endParaRPr lang="it-IT"/>
          </a:p>
        </p:txBody>
      </p:sp>
    </p:spTree>
    <p:extLst>
      <p:ext uri="{BB962C8B-B14F-4D97-AF65-F5344CB8AC3E}">
        <p14:creationId xmlns:p14="http://schemas.microsoft.com/office/powerpoint/2010/main" val="20461032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D33A6B5B-DFA7-4FE1-B5B0-E50031E656D7}" type="datetimeFigureOut">
              <a:rPr lang="it-IT" smtClean="0"/>
              <a:t>12/04/26</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7676651C-4FFE-4A55-9163-8E68B5FB1EC5}" type="slidenum">
              <a:rPr lang="it-IT" smtClean="0"/>
              <a:t>‹N›</a:t>
            </a:fld>
            <a:endParaRPr lang="it-IT"/>
          </a:p>
        </p:txBody>
      </p:sp>
    </p:spTree>
    <p:extLst>
      <p:ext uri="{BB962C8B-B14F-4D97-AF65-F5344CB8AC3E}">
        <p14:creationId xmlns:p14="http://schemas.microsoft.com/office/powerpoint/2010/main" val="22336183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5.png"/><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0">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1">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pic>
        <p:nvPicPr>
          <p:cNvPr id="9" name="Picture 8"/>
          <p:cNvPicPr>
            <a:picLocks noChangeAspect="1"/>
          </p:cNvPicPr>
          <p:nvPr/>
        </p:nvPicPr>
        <p:blipFill rotWithShape="1">
          <a:blip r:embed="rId22">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3">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D33A6B5B-DFA7-4FE1-B5B0-E50031E656D7}" type="datetimeFigureOut">
              <a:rPr lang="it-IT" smtClean="0"/>
              <a:t>12/04/26</a:t>
            </a:fld>
            <a:endParaRPr lang="it-IT"/>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it-IT"/>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7676651C-4FFE-4A55-9163-8E68B5FB1EC5}" type="slidenum">
              <a:rPr lang="it-IT" smtClean="0"/>
              <a:t>‹N›</a:t>
            </a:fld>
            <a:endParaRPr lang="it-IT"/>
          </a:p>
        </p:txBody>
      </p:sp>
    </p:spTree>
    <p:extLst>
      <p:ext uri="{BB962C8B-B14F-4D97-AF65-F5344CB8AC3E}">
        <p14:creationId xmlns:p14="http://schemas.microsoft.com/office/powerpoint/2010/main" val="1720084705"/>
      </p:ext>
    </p:extLst>
  </p:cSld>
  <p:clrMap bg1="dk1" tx1="lt1" bg2="dk2" tx2="lt2" accent1="accent1" accent2="accent2" accent3="accent3" accent4="accent4" accent5="accent5" accent6="accent6" hlink="hlink" folHlink="folHlink"/>
  <p:sldLayoutIdLst>
    <p:sldLayoutId id="2147483868" r:id="rId1"/>
    <p:sldLayoutId id="2147483869" r:id="rId2"/>
    <p:sldLayoutId id="2147483870" r:id="rId3"/>
    <p:sldLayoutId id="2147483871" r:id="rId4"/>
    <p:sldLayoutId id="2147483872" r:id="rId5"/>
    <p:sldLayoutId id="2147483873" r:id="rId6"/>
    <p:sldLayoutId id="2147483874" r:id="rId7"/>
    <p:sldLayoutId id="2147483875" r:id="rId8"/>
    <p:sldLayoutId id="2147483876" r:id="rId9"/>
    <p:sldLayoutId id="2147483877" r:id="rId10"/>
    <p:sldLayoutId id="2147483878" r:id="rId11"/>
    <p:sldLayoutId id="2147483879" r:id="rId12"/>
    <p:sldLayoutId id="2147483880" r:id="rId13"/>
    <p:sldLayoutId id="2147483881" r:id="rId14"/>
    <p:sldLayoutId id="2147483882" r:id="rId15"/>
    <p:sldLayoutId id="2147483883" r:id="rId16"/>
    <p:sldLayoutId id="2147483884" r:id="rId17"/>
    <p:sldLayoutId id="2147483885" r:id="rId18"/>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jpeg"/></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8" Type="http://schemas.openxmlformats.org/officeDocument/2006/relationships/diagramData" Target="../diagrams/data1.xml"/><Relationship Id="rId13" Type="http://schemas.openxmlformats.org/officeDocument/2006/relationships/image" Target="../media/image14.png"/><Relationship Id="rId3" Type="http://schemas.openxmlformats.org/officeDocument/2006/relationships/slideLayout" Target="../slideLayouts/slideLayout2.xml"/><Relationship Id="rId7" Type="http://schemas.openxmlformats.org/officeDocument/2006/relationships/image" Target="../media/image5.png"/><Relationship Id="rId12" Type="http://schemas.microsoft.com/office/2007/relationships/diagramDrawing" Target="../diagrams/drawing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png"/><Relationship Id="rId11" Type="http://schemas.openxmlformats.org/officeDocument/2006/relationships/diagramColors" Target="../diagrams/colors1.xml"/><Relationship Id="rId5" Type="http://schemas.openxmlformats.org/officeDocument/2006/relationships/image" Target="../media/image3.png"/><Relationship Id="rId10" Type="http://schemas.openxmlformats.org/officeDocument/2006/relationships/diagramQuickStyle" Target="../diagrams/quickStyle1.xml"/><Relationship Id="rId4" Type="http://schemas.openxmlformats.org/officeDocument/2006/relationships/image" Target="../media/image2.png"/><Relationship Id="rId9"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20.jpe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 name="Rectangle 56">
            <a:extLst>
              <a:ext uri="{FF2B5EF4-FFF2-40B4-BE49-F238E27FC236}">
                <a16:creationId xmlns:a16="http://schemas.microsoft.com/office/drawing/2014/main" id="{A4322390-8B58-46BE-88EB-D9FD30C087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4" name="Immagine 3" descr="Immagine che contiene vestiti, persona, bianco e nero, nero&#10;&#10;Descrizione generata automaticamente">
            <a:extLst>
              <a:ext uri="{FF2B5EF4-FFF2-40B4-BE49-F238E27FC236}">
                <a16:creationId xmlns:a16="http://schemas.microsoft.com/office/drawing/2014/main" id="{4F6C29C4-4738-741D-DEFD-1AC56214B64A}"/>
              </a:ext>
            </a:extLst>
          </p:cNvPr>
          <p:cNvPicPr>
            <a:picLocks noChangeAspect="1"/>
          </p:cNvPicPr>
          <p:nvPr/>
        </p:nvPicPr>
        <p:blipFill rotWithShape="1">
          <a:blip r:embed="rId2">
            <a:alphaModFix amt="40000"/>
          </a:blip>
          <a:srcRect r="6" b="5787"/>
          <a:stretch>
            <a:fillRect/>
          </a:stretch>
        </p:blipFill>
        <p:spPr>
          <a:xfrm>
            <a:off x="20" y="10"/>
            <a:ext cx="6089884" cy="3428990"/>
          </a:xfrm>
          <a:prstGeom prst="rect">
            <a:avLst/>
          </a:prstGeom>
        </p:spPr>
      </p:pic>
      <p:pic>
        <p:nvPicPr>
          <p:cNvPr id="6" name="Immagine 5">
            <a:extLst>
              <a:ext uri="{FF2B5EF4-FFF2-40B4-BE49-F238E27FC236}">
                <a16:creationId xmlns:a16="http://schemas.microsoft.com/office/drawing/2014/main" id="{CFF6E8B5-1C6E-EA81-2BC5-93AE50F5424C}"/>
              </a:ext>
            </a:extLst>
          </p:cNvPr>
          <p:cNvPicPr>
            <a:picLocks noChangeAspect="1"/>
          </p:cNvPicPr>
          <p:nvPr/>
        </p:nvPicPr>
        <p:blipFill>
          <a:blip r:embed="rId3">
            <a:alphaModFix amt="40000"/>
          </a:blip>
          <a:srcRect t="8800" r="-2" b="29617"/>
          <a:stretch>
            <a:fillRect/>
          </a:stretch>
        </p:blipFill>
        <p:spPr>
          <a:xfrm>
            <a:off x="6266808" y="99418"/>
            <a:ext cx="5925192" cy="3329581"/>
          </a:xfrm>
          <a:prstGeom prst="rect">
            <a:avLst/>
          </a:prstGeom>
        </p:spPr>
      </p:pic>
      <p:pic>
        <p:nvPicPr>
          <p:cNvPr id="5" name="Immagine 4" descr="Il contrasto alla violenza di genere va online con seminari ...">
            <a:extLst>
              <a:ext uri="{FF2B5EF4-FFF2-40B4-BE49-F238E27FC236}">
                <a16:creationId xmlns:a16="http://schemas.microsoft.com/office/drawing/2014/main" id="{D1296CCB-8216-FD84-482E-7A5C5C516956}"/>
              </a:ext>
            </a:extLst>
          </p:cNvPr>
          <p:cNvPicPr>
            <a:picLocks noChangeAspect="1"/>
          </p:cNvPicPr>
          <p:nvPr/>
        </p:nvPicPr>
        <p:blipFill rotWithShape="1">
          <a:blip r:embed="rId4">
            <a:alphaModFix amt="40000"/>
            <a:extLst>
              <a:ext uri="{28A0092B-C50C-407E-A947-70E740481C1C}">
                <a14:useLocalDpi xmlns:a14="http://schemas.microsoft.com/office/drawing/2010/main" val="0"/>
              </a:ext>
            </a:extLst>
          </a:blip>
          <a:srcRect l="100"/>
          <a:stretch>
            <a:fillRect/>
          </a:stretch>
        </p:blipFill>
        <p:spPr bwMode="auto">
          <a:xfrm>
            <a:off x="20" y="3429000"/>
            <a:ext cx="6089884" cy="3429000"/>
          </a:xfrm>
          <a:prstGeom prst="rect">
            <a:avLst/>
          </a:prstGeom>
          <a:noFill/>
        </p:spPr>
      </p:pic>
      <p:pic>
        <p:nvPicPr>
          <p:cNvPr id="3" name="Immagine 2" descr="Immagine che contiene Viso umano, disegno, arte, cartone animato&#10;&#10;Descrizione generata automaticamente">
            <a:extLst>
              <a:ext uri="{FF2B5EF4-FFF2-40B4-BE49-F238E27FC236}">
                <a16:creationId xmlns:a16="http://schemas.microsoft.com/office/drawing/2014/main" id="{E388F090-C72F-3A66-A42E-38EC892DC5DB}"/>
              </a:ext>
            </a:extLst>
          </p:cNvPr>
          <p:cNvPicPr>
            <a:picLocks noChangeAspect="1"/>
          </p:cNvPicPr>
          <p:nvPr/>
        </p:nvPicPr>
        <p:blipFill rotWithShape="1">
          <a:blip r:embed="rId5">
            <a:alphaModFix amt="40000"/>
          </a:blip>
          <a:srcRect r="2" b="52"/>
          <a:stretch>
            <a:fillRect/>
          </a:stretch>
        </p:blipFill>
        <p:spPr>
          <a:xfrm>
            <a:off x="6092952" y="3429000"/>
            <a:ext cx="6099048" cy="3429000"/>
          </a:xfrm>
          <a:prstGeom prst="rect">
            <a:avLst/>
          </a:prstGeom>
        </p:spPr>
      </p:pic>
      <p:sp>
        <p:nvSpPr>
          <p:cNvPr id="2" name="Titolo 1">
            <a:extLst>
              <a:ext uri="{FF2B5EF4-FFF2-40B4-BE49-F238E27FC236}">
                <a16:creationId xmlns:a16="http://schemas.microsoft.com/office/drawing/2014/main" id="{4F2B57F5-3D12-205D-C8FA-1111EE639257}"/>
              </a:ext>
            </a:extLst>
          </p:cNvPr>
          <p:cNvSpPr>
            <a:spLocks noGrp="1"/>
          </p:cNvSpPr>
          <p:nvPr>
            <p:ph type="ctrTitle"/>
          </p:nvPr>
        </p:nvSpPr>
        <p:spPr>
          <a:xfrm>
            <a:off x="1154955" y="1058238"/>
            <a:ext cx="9902686" cy="4869951"/>
          </a:xfrm>
        </p:spPr>
        <p:txBody>
          <a:bodyPr>
            <a:normAutofit fontScale="90000"/>
          </a:bodyPr>
          <a:lstStyle/>
          <a:p>
            <a:pPr algn="ctr">
              <a:lnSpc>
                <a:spcPct val="90000"/>
              </a:lnSpc>
            </a:pPr>
            <a:r>
              <a:rPr lang="it-IT" b="1" dirty="0">
                <a:solidFill>
                  <a:schemeClr val="tx1"/>
                </a:solidFill>
              </a:rPr>
              <a:t>La violenza di genere: </a:t>
            </a:r>
            <a:br>
              <a:rPr lang="it-IT" b="1" dirty="0">
                <a:solidFill>
                  <a:schemeClr val="tx1"/>
                </a:solidFill>
              </a:rPr>
            </a:br>
            <a:r>
              <a:rPr lang="it-IT" b="1" dirty="0">
                <a:solidFill>
                  <a:schemeClr val="tx1"/>
                </a:solidFill>
              </a:rPr>
              <a:t>ambiti di intervento, profili processuali e culturali </a:t>
            </a:r>
          </a:p>
        </p:txBody>
      </p:sp>
    </p:spTree>
    <p:extLst>
      <p:ext uri="{BB962C8B-B14F-4D97-AF65-F5344CB8AC3E}">
        <p14:creationId xmlns:p14="http://schemas.microsoft.com/office/powerpoint/2010/main" val="1941761654"/>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250" fill="hold"/>
                                        <p:tgtEl>
                                          <p:spTgt spid="2"/>
                                        </p:tgtEl>
                                        <p:attrNameLst>
                                          <p:attrName>ppt_w</p:attrName>
                                        </p:attrNameLst>
                                      </p:cBhvr>
                                      <p:tavLst>
                                        <p:tav tm="0">
                                          <p:val>
                                            <p:fltVal val="0"/>
                                          </p:val>
                                        </p:tav>
                                        <p:tav tm="100000">
                                          <p:val>
                                            <p:strVal val="#ppt_w"/>
                                          </p:val>
                                        </p:tav>
                                      </p:tavLst>
                                    </p:anim>
                                    <p:anim calcmode="lin" valueType="num">
                                      <p:cBhvr>
                                        <p:cTn id="8" dur="1250" fill="hold"/>
                                        <p:tgtEl>
                                          <p:spTgt spid="2"/>
                                        </p:tgtEl>
                                        <p:attrNameLst>
                                          <p:attrName>ppt_h</p:attrName>
                                        </p:attrNameLst>
                                      </p:cBhvr>
                                      <p:tavLst>
                                        <p:tav tm="0">
                                          <p:val>
                                            <p:fltVal val="0"/>
                                          </p:val>
                                        </p:tav>
                                        <p:tav tm="100000">
                                          <p:val>
                                            <p:strVal val="#ppt_h"/>
                                          </p:val>
                                        </p:tav>
                                      </p:tavLst>
                                    </p:anim>
                                    <p:animEffect transition="in" filter="fade">
                                      <p:cBhvr>
                                        <p:cTn id="9" dur="1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a:extLst>
              <a:ext uri="{FF2B5EF4-FFF2-40B4-BE49-F238E27FC236}">
                <a16:creationId xmlns:a16="http://schemas.microsoft.com/office/drawing/2014/main" id="{32734ECD-AFE8-A008-1C09-13F6C3B2C822}"/>
              </a:ext>
            </a:extLst>
          </p:cNvPr>
          <p:cNvPicPr>
            <a:picLocks noChangeAspect="1" noChangeArrowheads="1"/>
          </p:cNvPicPr>
          <p:nvPr/>
        </p:nvPicPr>
        <p:blipFill rotWithShape="1">
          <a:blip r:embed="rId2">
            <a:alphaModFix amt="35000"/>
            <a:extLst>
              <a:ext uri="{28A0092B-C50C-407E-A947-70E740481C1C}">
                <a14:useLocalDpi xmlns:a14="http://schemas.microsoft.com/office/drawing/2010/main" val="0"/>
              </a:ext>
            </a:extLst>
          </a:blip>
          <a:srcRect l="889" r="-1" b="-1"/>
          <a:stretch/>
        </p:blipFill>
        <p:spPr bwMode="auto">
          <a:xfrm>
            <a:off x="20" y="-1"/>
            <a:ext cx="12191980" cy="685800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olo 1"/>
          <p:cNvSpPr>
            <a:spLocks noGrp="1"/>
          </p:cNvSpPr>
          <p:nvPr>
            <p:ph type="title"/>
          </p:nvPr>
        </p:nvSpPr>
        <p:spPr>
          <a:xfrm>
            <a:off x="646111" y="452718"/>
            <a:ext cx="9404723" cy="810474"/>
          </a:xfrm>
        </p:spPr>
        <p:txBody>
          <a:bodyPr>
            <a:normAutofit/>
          </a:bodyPr>
          <a:lstStyle/>
          <a:p>
            <a:pPr algn="ctr">
              <a:lnSpc>
                <a:spcPct val="90000"/>
              </a:lnSpc>
            </a:pPr>
            <a:r>
              <a:rPr lang="it-IT" sz="2300" b="1" dirty="0">
                <a:latin typeface="Times New Roman" panose="02020603050405020304" pitchFamily="18" charset="0"/>
              </a:rPr>
              <a:t>CAPO III DEL C.P.C- </a:t>
            </a:r>
            <a:r>
              <a:rPr lang="it-IT" sz="2300" b="1" i="1" dirty="0">
                <a:latin typeface="Times New Roman" panose="02020603050405020304" pitchFamily="18" charset="0"/>
              </a:rPr>
              <a:t>Disposizioni speciali  </a:t>
            </a:r>
            <a:r>
              <a:rPr lang="it-IT" sz="2300" b="1" dirty="0">
                <a:latin typeface="Times New Roman" panose="02020603050405020304" pitchFamily="18" charset="0"/>
              </a:rPr>
              <a:t>Sezione I </a:t>
            </a:r>
            <a:r>
              <a:rPr lang="it-IT" sz="2300" b="1" i="1" dirty="0">
                <a:latin typeface="Times New Roman" panose="02020603050405020304" pitchFamily="18" charset="0"/>
              </a:rPr>
              <a:t>Della violenza domestica o di genere</a:t>
            </a:r>
            <a:r>
              <a:rPr lang="it-IT" sz="2300" b="1" dirty="0"/>
              <a:t> </a:t>
            </a:r>
          </a:p>
        </p:txBody>
      </p:sp>
      <p:sp>
        <p:nvSpPr>
          <p:cNvPr id="3" name="Segnaposto contenuto 2"/>
          <p:cNvSpPr>
            <a:spLocks noGrp="1"/>
          </p:cNvSpPr>
          <p:nvPr>
            <p:ph sz="quarter" idx="13"/>
          </p:nvPr>
        </p:nvSpPr>
        <p:spPr>
          <a:xfrm>
            <a:off x="646112" y="1263192"/>
            <a:ext cx="10899778" cy="5417828"/>
          </a:xfrm>
        </p:spPr>
        <p:txBody>
          <a:bodyPr>
            <a:normAutofit fontScale="92500" lnSpcReduction="10000"/>
          </a:bodyPr>
          <a:lstStyle/>
          <a:p>
            <a:pPr>
              <a:lnSpc>
                <a:spcPct val="90000"/>
              </a:lnSpc>
            </a:pPr>
            <a:endParaRPr lang="it-IT" sz="1600" dirty="0">
              <a:latin typeface="Times New Roman" panose="02020603050405020304" pitchFamily="18" charset="0"/>
              <a:cs typeface="Times New Roman" panose="02020603050405020304" pitchFamily="18" charset="0"/>
            </a:endParaRPr>
          </a:p>
          <a:p>
            <a:pPr marL="0" indent="0" algn="just">
              <a:lnSpc>
                <a:spcPct val="90000"/>
              </a:lnSpc>
              <a:buNone/>
            </a:pPr>
            <a:r>
              <a:rPr lang="it-IT" sz="1900" b="1" dirty="0">
                <a:effectLst>
                  <a:outerShdw blurRad="38100" dist="38100" dir="2700000" algn="tl">
                    <a:srgbClr val="000000">
                      <a:alpha val="43137"/>
                    </a:srgbClr>
                  </a:outerShdw>
                </a:effectLst>
                <a:highlight>
                  <a:srgbClr val="FF0000"/>
                </a:highlight>
                <a:latin typeface="Times New Roman" panose="02020603050405020304" pitchFamily="18" charset="0"/>
                <a:cs typeface="Times New Roman" panose="02020603050405020304" pitchFamily="18" charset="0"/>
              </a:rPr>
              <a:t>Art. 473bis-40</a:t>
            </a:r>
            <a:r>
              <a:rPr lang="it-IT" sz="19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it-IT" sz="1900" b="1" dirty="0">
                <a:effectLst>
                  <a:outerShdw blurRad="38100" dist="38100" dir="2700000" algn="tl">
                    <a:srgbClr val="000000">
                      <a:alpha val="43137"/>
                    </a:srgbClr>
                  </a:outerShdw>
                </a:effectLst>
                <a:highlight>
                  <a:srgbClr val="FF0000"/>
                </a:highlight>
                <a:latin typeface="Times New Roman" panose="02020603050405020304" pitchFamily="18" charset="0"/>
                <a:cs typeface="Times New Roman" panose="02020603050405020304" pitchFamily="18" charset="0"/>
              </a:rPr>
              <a:t> le disposizioni si applicano ai procedimenti nei quali siano allegati abusi familiari o condotte di violenza domestica o di genere poste in essere da una parte nei confronti dell’altra o dei figli minori</a:t>
            </a:r>
          </a:p>
          <a:p>
            <a:pPr marL="0" indent="0" algn="just">
              <a:lnSpc>
                <a:spcPct val="90000"/>
              </a:lnSpc>
              <a:buNone/>
            </a:pPr>
            <a:endParaRPr lang="it-IT" sz="1900" b="1" dirty="0">
              <a:effectLst>
                <a:outerShdw blurRad="38100" dist="38100" dir="2700000" algn="tl">
                  <a:srgbClr val="000000">
                    <a:alpha val="43137"/>
                  </a:srgbClr>
                </a:outerShdw>
              </a:effectLst>
              <a:highlight>
                <a:srgbClr val="FF0000"/>
              </a:highlight>
              <a:latin typeface="Times New Roman" panose="02020603050405020304" pitchFamily="18" charset="0"/>
              <a:cs typeface="Times New Roman" panose="02020603050405020304" pitchFamily="18" charset="0"/>
            </a:endParaRPr>
          </a:p>
          <a:p>
            <a:pPr lvl="0" algn="just">
              <a:lnSpc>
                <a:spcPct val="90000"/>
              </a:lnSpc>
            </a:pPr>
            <a:r>
              <a:rPr lang="it-IT" dirty="0">
                <a:highlight>
                  <a:srgbClr val="FF0000"/>
                </a:highlight>
              </a:rPr>
              <a:t>In sede già di prima udienza procedere ad assumere sommarie informazioni sentendo persone che possono riferire sui fatti (es. vicini di casa, personale di servizio nella casa, assistenti sociali, personale scolastico, ascolto dei minori)</a:t>
            </a:r>
          </a:p>
          <a:p>
            <a:pPr lvl="0" algn="just">
              <a:lnSpc>
                <a:spcPct val="90000"/>
              </a:lnSpc>
            </a:pPr>
            <a:r>
              <a:rPr lang="en-US" b="1" dirty="0">
                <a:solidFill>
                  <a:srgbClr val="FFC000"/>
                </a:solidFill>
                <a:highlight>
                  <a:srgbClr val="FF0000"/>
                </a:highlight>
              </a:rPr>
              <a:t>E’ </a:t>
            </a:r>
            <a:r>
              <a:rPr lang="en-US" b="1" dirty="0" err="1">
                <a:solidFill>
                  <a:srgbClr val="FFC000"/>
                </a:solidFill>
                <a:highlight>
                  <a:srgbClr val="FF0000"/>
                </a:highlight>
              </a:rPr>
              <a:t>prioritario</a:t>
            </a:r>
            <a:r>
              <a:rPr lang="en-US" b="1" dirty="0">
                <a:solidFill>
                  <a:srgbClr val="FFC000"/>
                </a:solidFill>
                <a:highlight>
                  <a:srgbClr val="FF0000"/>
                </a:highlight>
              </a:rPr>
              <a:t> </a:t>
            </a:r>
            <a:r>
              <a:rPr lang="en-US" b="1" dirty="0" err="1">
                <a:solidFill>
                  <a:srgbClr val="FFC000"/>
                </a:solidFill>
                <a:highlight>
                  <a:srgbClr val="FF0000"/>
                </a:highlight>
              </a:rPr>
              <a:t>accertare</a:t>
            </a:r>
            <a:r>
              <a:rPr lang="en-US" b="1" dirty="0">
                <a:solidFill>
                  <a:srgbClr val="FFC000"/>
                </a:solidFill>
                <a:highlight>
                  <a:srgbClr val="FF0000"/>
                </a:highlight>
              </a:rPr>
              <a:t> </a:t>
            </a:r>
            <a:r>
              <a:rPr lang="en-US" b="1" dirty="0" err="1">
                <a:solidFill>
                  <a:srgbClr val="FFC000"/>
                </a:solidFill>
                <a:highlight>
                  <a:srgbClr val="FF0000"/>
                </a:highlight>
              </a:rPr>
              <a:t>l’esistenza</a:t>
            </a:r>
            <a:r>
              <a:rPr lang="en-US" b="1" dirty="0">
                <a:solidFill>
                  <a:srgbClr val="FFC000"/>
                </a:solidFill>
                <a:highlight>
                  <a:srgbClr val="FF0000"/>
                </a:highlight>
              </a:rPr>
              <a:t> di </a:t>
            </a:r>
            <a:r>
              <a:rPr lang="en-US" b="1" dirty="0" err="1">
                <a:solidFill>
                  <a:srgbClr val="FFC000"/>
                </a:solidFill>
                <a:highlight>
                  <a:srgbClr val="FF0000"/>
                </a:highlight>
              </a:rPr>
              <a:t>una</a:t>
            </a:r>
            <a:r>
              <a:rPr lang="en-US" b="1" dirty="0">
                <a:solidFill>
                  <a:srgbClr val="FFC000"/>
                </a:solidFill>
                <a:highlight>
                  <a:srgbClr val="FF0000"/>
                </a:highlight>
              </a:rPr>
              <a:t> </a:t>
            </a:r>
            <a:r>
              <a:rPr lang="en-US" b="1" dirty="0" err="1">
                <a:solidFill>
                  <a:srgbClr val="FFC000"/>
                </a:solidFill>
                <a:highlight>
                  <a:srgbClr val="FF0000"/>
                </a:highlight>
              </a:rPr>
              <a:t>relazione</a:t>
            </a:r>
            <a:r>
              <a:rPr lang="en-US" b="1" dirty="0">
                <a:solidFill>
                  <a:srgbClr val="FFC000"/>
                </a:solidFill>
                <a:highlight>
                  <a:srgbClr val="FF0000"/>
                </a:highlight>
              </a:rPr>
              <a:t> </a:t>
            </a:r>
            <a:r>
              <a:rPr lang="en-US" b="1" dirty="0" err="1">
                <a:solidFill>
                  <a:srgbClr val="FFC000"/>
                </a:solidFill>
                <a:highlight>
                  <a:srgbClr val="FF0000"/>
                </a:highlight>
              </a:rPr>
              <a:t>violenta</a:t>
            </a:r>
            <a:r>
              <a:rPr lang="en-US" b="1" dirty="0">
                <a:solidFill>
                  <a:srgbClr val="FFC000"/>
                </a:solidFill>
                <a:highlight>
                  <a:srgbClr val="FF0000"/>
                </a:highlight>
              </a:rPr>
              <a:t> procedendo, in </a:t>
            </a:r>
            <a:r>
              <a:rPr lang="en-US" b="1" dirty="0" err="1">
                <a:solidFill>
                  <a:srgbClr val="FFC000"/>
                </a:solidFill>
                <a:highlight>
                  <a:srgbClr val="FF0000"/>
                </a:highlight>
              </a:rPr>
              <a:t>maniera</a:t>
            </a:r>
            <a:r>
              <a:rPr lang="en-US" b="1" dirty="0">
                <a:solidFill>
                  <a:srgbClr val="FFC000"/>
                </a:solidFill>
                <a:highlight>
                  <a:srgbClr val="FF0000"/>
                </a:highlight>
              </a:rPr>
              <a:t> </a:t>
            </a:r>
            <a:r>
              <a:rPr lang="en-US" b="1" dirty="0" err="1">
                <a:solidFill>
                  <a:srgbClr val="FFC000"/>
                </a:solidFill>
                <a:highlight>
                  <a:srgbClr val="FF0000"/>
                </a:highlight>
              </a:rPr>
              <a:t>rapida</a:t>
            </a:r>
            <a:r>
              <a:rPr lang="en-US" b="1" dirty="0">
                <a:solidFill>
                  <a:srgbClr val="FFC000"/>
                </a:solidFill>
                <a:highlight>
                  <a:srgbClr val="FF0000"/>
                </a:highlight>
              </a:rPr>
              <a:t> ed </a:t>
            </a:r>
            <a:r>
              <a:rPr lang="en-US" b="1" dirty="0" err="1">
                <a:solidFill>
                  <a:srgbClr val="FFC000"/>
                </a:solidFill>
                <a:highlight>
                  <a:srgbClr val="FF0000"/>
                </a:highlight>
              </a:rPr>
              <a:t>una</a:t>
            </a:r>
            <a:r>
              <a:rPr lang="en-US" b="1" dirty="0">
                <a:solidFill>
                  <a:srgbClr val="FFC000"/>
                </a:solidFill>
                <a:highlight>
                  <a:srgbClr val="FF0000"/>
                </a:highlight>
              </a:rPr>
              <a:t> </a:t>
            </a:r>
            <a:r>
              <a:rPr lang="en-US" b="1" dirty="0" err="1">
                <a:solidFill>
                  <a:srgbClr val="FFC000"/>
                </a:solidFill>
                <a:highlight>
                  <a:srgbClr val="FF0000"/>
                </a:highlight>
              </a:rPr>
              <a:t>istruttoria</a:t>
            </a:r>
            <a:r>
              <a:rPr lang="en-US" b="1" dirty="0">
                <a:solidFill>
                  <a:srgbClr val="FFC000"/>
                </a:solidFill>
                <a:highlight>
                  <a:srgbClr val="FF0000"/>
                </a:highlight>
              </a:rPr>
              <a:t> serrata ai </a:t>
            </a:r>
            <a:r>
              <a:rPr lang="en-US" b="1" dirty="0" err="1">
                <a:solidFill>
                  <a:srgbClr val="FFC000"/>
                </a:solidFill>
                <a:highlight>
                  <a:srgbClr val="FF0000"/>
                </a:highlight>
              </a:rPr>
              <a:t>fini</a:t>
            </a:r>
            <a:r>
              <a:rPr lang="en-US" b="1" dirty="0">
                <a:solidFill>
                  <a:srgbClr val="FFC000"/>
                </a:solidFill>
                <a:highlight>
                  <a:srgbClr val="FF0000"/>
                </a:highlight>
              </a:rPr>
              <a:t> di </a:t>
            </a:r>
            <a:r>
              <a:rPr lang="en-US" b="1" dirty="0" err="1">
                <a:solidFill>
                  <a:srgbClr val="FFC000"/>
                </a:solidFill>
                <a:highlight>
                  <a:srgbClr val="FF0000"/>
                </a:highlight>
              </a:rPr>
              <a:t>adottare</a:t>
            </a:r>
            <a:r>
              <a:rPr lang="en-US" b="1" dirty="0">
                <a:solidFill>
                  <a:srgbClr val="FFC000"/>
                </a:solidFill>
                <a:highlight>
                  <a:srgbClr val="FF0000"/>
                </a:highlight>
              </a:rPr>
              <a:t> </a:t>
            </a:r>
            <a:r>
              <a:rPr lang="en-US" b="1" dirty="0" err="1">
                <a:solidFill>
                  <a:srgbClr val="FFC000"/>
                </a:solidFill>
                <a:highlight>
                  <a:srgbClr val="FF0000"/>
                </a:highlight>
              </a:rPr>
              <a:t>provvedimenti</a:t>
            </a:r>
            <a:r>
              <a:rPr lang="en-US" b="1" dirty="0">
                <a:solidFill>
                  <a:srgbClr val="FFC000"/>
                </a:solidFill>
                <a:highlight>
                  <a:srgbClr val="FF0000"/>
                </a:highlight>
              </a:rPr>
              <a:t> </a:t>
            </a:r>
            <a:r>
              <a:rPr lang="en-US" b="1" dirty="0" err="1">
                <a:solidFill>
                  <a:srgbClr val="FFC000"/>
                </a:solidFill>
                <a:highlight>
                  <a:srgbClr val="FF0000"/>
                </a:highlight>
              </a:rPr>
              <a:t>consapevoli</a:t>
            </a:r>
            <a:r>
              <a:rPr lang="en-US" b="1" dirty="0">
                <a:solidFill>
                  <a:srgbClr val="FFC000"/>
                </a:solidFill>
                <a:highlight>
                  <a:srgbClr val="FF0000"/>
                </a:highlight>
              </a:rPr>
              <a:t> </a:t>
            </a:r>
            <a:r>
              <a:rPr lang="en-US" b="1" dirty="0" err="1">
                <a:solidFill>
                  <a:srgbClr val="FFC000"/>
                </a:solidFill>
                <a:highlight>
                  <a:srgbClr val="FF0000"/>
                </a:highlight>
              </a:rPr>
              <a:t>sulla</a:t>
            </a:r>
            <a:r>
              <a:rPr lang="en-US" b="1" dirty="0">
                <a:solidFill>
                  <a:srgbClr val="FFC000"/>
                </a:solidFill>
                <a:highlight>
                  <a:srgbClr val="FF0000"/>
                </a:highlight>
              </a:rPr>
              <a:t> </a:t>
            </a:r>
            <a:r>
              <a:rPr lang="en-US" b="1" dirty="0" err="1">
                <a:solidFill>
                  <a:srgbClr val="FFC000"/>
                </a:solidFill>
                <a:highlight>
                  <a:srgbClr val="FF0000"/>
                </a:highlight>
              </a:rPr>
              <a:t>responsabilità</a:t>
            </a:r>
            <a:r>
              <a:rPr lang="en-US" b="1" dirty="0">
                <a:solidFill>
                  <a:srgbClr val="FFC000"/>
                </a:solidFill>
                <a:highlight>
                  <a:srgbClr val="FF0000"/>
                </a:highlight>
              </a:rPr>
              <a:t> </a:t>
            </a:r>
            <a:r>
              <a:rPr lang="en-US" b="1" dirty="0" err="1">
                <a:solidFill>
                  <a:srgbClr val="FFC000"/>
                </a:solidFill>
                <a:highlight>
                  <a:srgbClr val="FF0000"/>
                </a:highlight>
              </a:rPr>
              <a:t>genitoriale</a:t>
            </a:r>
            <a:endParaRPr lang="en-US" b="1" dirty="0">
              <a:solidFill>
                <a:srgbClr val="FFC000"/>
              </a:solidFill>
              <a:highlight>
                <a:srgbClr val="FF0000"/>
              </a:highlight>
            </a:endParaRPr>
          </a:p>
          <a:p>
            <a:pPr marL="0" indent="0" algn="just">
              <a:lnSpc>
                <a:spcPct val="90000"/>
              </a:lnSpc>
              <a:buNone/>
            </a:pPr>
            <a:r>
              <a:rPr lang="it-IT" sz="1900" b="1" dirty="0">
                <a:latin typeface="Times New Roman" panose="02020603050405020304" pitchFamily="18" charset="0"/>
                <a:cs typeface="Times New Roman" panose="02020603050405020304" pitchFamily="18" charset="0"/>
              </a:rPr>
              <a:t>Abbreviazione dei termini a comparire fino alla metà</a:t>
            </a:r>
          </a:p>
          <a:p>
            <a:pPr marL="0" indent="0" algn="just">
              <a:lnSpc>
                <a:spcPct val="90000"/>
              </a:lnSpc>
              <a:buNone/>
            </a:pPr>
            <a:r>
              <a:rPr lang="it-IT" sz="1900" b="1" dirty="0">
                <a:latin typeface="Times New Roman" panose="02020603050405020304" pitchFamily="18" charset="0"/>
                <a:cs typeface="Times New Roman" panose="02020603050405020304" pitchFamily="18" charset="0"/>
              </a:rPr>
              <a:t>No tentativo di conciliazione</a:t>
            </a:r>
          </a:p>
          <a:p>
            <a:pPr marL="0" indent="0" algn="just">
              <a:lnSpc>
                <a:spcPct val="90000"/>
              </a:lnSpc>
              <a:buNone/>
            </a:pPr>
            <a:r>
              <a:rPr lang="it-IT" sz="1900" b="1" dirty="0">
                <a:latin typeface="Times New Roman" panose="02020603050405020304" pitchFamily="18" charset="0"/>
                <a:cs typeface="Times New Roman" panose="02020603050405020304" pitchFamily="18" charset="0"/>
              </a:rPr>
              <a:t>Attivazione poteri ufficiosi del giudice il quale può assumere sommarie informazioni e prove anche al di fuori dei limiti previsti dal codice civile, nel rispetto del principio del contraddittorio</a:t>
            </a:r>
          </a:p>
          <a:p>
            <a:pPr marL="0" indent="0" algn="just">
              <a:lnSpc>
                <a:spcPct val="90000"/>
              </a:lnSpc>
              <a:buNone/>
            </a:pPr>
            <a:r>
              <a:rPr lang="it-IT" sz="1900" b="1" dirty="0">
                <a:latin typeface="Times New Roman" panose="02020603050405020304" pitchFamily="18" charset="0"/>
                <a:cs typeface="Times New Roman" panose="02020603050405020304" pitchFamily="18" charset="0"/>
              </a:rPr>
              <a:t>Coordinamento con altre autorità giudiziarie per evitare fenomeni di vittimizzazione secondaria</a:t>
            </a:r>
          </a:p>
          <a:p>
            <a:pPr marL="0" indent="0" algn="just">
              <a:lnSpc>
                <a:spcPct val="90000"/>
              </a:lnSpc>
              <a:buNone/>
            </a:pPr>
            <a:r>
              <a:rPr lang="it-IT" sz="1900" b="1" dirty="0">
                <a:latin typeface="Times New Roman" panose="02020603050405020304" pitchFamily="18" charset="0"/>
                <a:cs typeface="Times New Roman" panose="02020603050405020304" pitchFamily="18" charset="0"/>
              </a:rPr>
              <a:t>Le parti vengono sentite con modalità tali da salvaguardare la vittima di violenza ed abusi – possibilità di secretazione dell’indirizzo nei casi di collocazione «protetta»</a:t>
            </a:r>
          </a:p>
          <a:p>
            <a:pPr marL="0" indent="0">
              <a:lnSpc>
                <a:spcPct val="90000"/>
              </a:lnSpc>
              <a:buNone/>
            </a:pPr>
            <a:endParaRPr lang="it-IT" sz="1900" b="1" dirty="0">
              <a:latin typeface="Times New Roman" panose="02020603050405020304" pitchFamily="18" charset="0"/>
              <a:cs typeface="Times New Roman" panose="02020603050405020304" pitchFamily="18" charset="0"/>
            </a:endParaRPr>
          </a:p>
          <a:p>
            <a:pPr marL="0" indent="0">
              <a:lnSpc>
                <a:spcPct val="90000"/>
              </a:lnSpc>
              <a:buNone/>
            </a:pPr>
            <a:endParaRPr lang="it-IT" sz="1600" b="1" dirty="0">
              <a:latin typeface="Times New Roman" panose="02020603050405020304" pitchFamily="18" charset="0"/>
              <a:cs typeface="Times New Roman" panose="02020603050405020304" pitchFamily="18" charset="0"/>
            </a:endParaRPr>
          </a:p>
          <a:p>
            <a:pPr marL="0" indent="0">
              <a:lnSpc>
                <a:spcPct val="90000"/>
              </a:lnSpc>
              <a:buNone/>
            </a:pPr>
            <a:endParaRPr lang="it-IT" sz="1600" b="1" dirty="0">
              <a:latin typeface="Times New Roman" panose="02020603050405020304" pitchFamily="18" charset="0"/>
              <a:cs typeface="Times New Roman" panose="02020603050405020304" pitchFamily="18" charset="0"/>
            </a:endParaRPr>
          </a:p>
          <a:p>
            <a:pPr marL="0" indent="0">
              <a:lnSpc>
                <a:spcPct val="90000"/>
              </a:lnSpc>
              <a:buNone/>
            </a:pPr>
            <a:endParaRPr lang="it-IT" sz="1600" b="1" dirty="0">
              <a:latin typeface="Times New Roman" panose="02020603050405020304" pitchFamily="18" charset="0"/>
              <a:cs typeface="Times New Roman" panose="02020603050405020304" pitchFamily="18" charset="0"/>
            </a:endParaRPr>
          </a:p>
          <a:p>
            <a:pPr marL="0" indent="0">
              <a:lnSpc>
                <a:spcPct val="90000"/>
              </a:lnSpc>
              <a:buNone/>
            </a:pPr>
            <a:endParaRPr lang="it-IT" sz="1600" b="1" dirty="0">
              <a:latin typeface="Times New Roman" panose="02020603050405020304" pitchFamily="18" charset="0"/>
              <a:cs typeface="Times New Roman" panose="02020603050405020304" pitchFamily="18" charset="0"/>
            </a:endParaRPr>
          </a:p>
          <a:p>
            <a:pPr>
              <a:lnSpc>
                <a:spcPct val="90000"/>
              </a:lnSpc>
            </a:pPr>
            <a:endParaRPr lang="it-IT" sz="1600" dirty="0">
              <a:latin typeface="Times New Roman" panose="02020603050405020304" pitchFamily="18" charset="0"/>
              <a:cs typeface="Times New Roman" panose="02020603050405020304" pitchFamily="18" charset="0"/>
            </a:endParaRPr>
          </a:p>
          <a:p>
            <a:pPr>
              <a:lnSpc>
                <a:spcPct val="90000"/>
              </a:lnSpc>
            </a:pPr>
            <a:endParaRPr lang="it-IT" sz="1600" dirty="0">
              <a:latin typeface="Times New Roman" panose="02020603050405020304" pitchFamily="18" charset="0"/>
              <a:cs typeface="Times New Roman" panose="02020603050405020304" pitchFamily="18" charset="0"/>
            </a:endParaRPr>
          </a:p>
          <a:p>
            <a:pPr>
              <a:lnSpc>
                <a:spcPct val="90000"/>
              </a:lnSpc>
            </a:pPr>
            <a:endParaRPr lang="it-IT"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7177817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750"/>
                                        <p:tgtEl>
                                          <p:spTgt spid="3">
                                            <p:txEl>
                                              <p:pRg st="1" end="1"/>
                                            </p:txEl>
                                          </p:spTgt>
                                        </p:tgtEl>
                                      </p:cBhvr>
                                    </p:animEffect>
                                    <p:anim calcmode="lin" valueType="num">
                                      <p:cBhvr>
                                        <p:cTn id="13" dur="175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75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750"/>
                                        <p:tgtEl>
                                          <p:spTgt spid="3">
                                            <p:txEl>
                                              <p:pRg st="3" end="3"/>
                                            </p:txEl>
                                          </p:spTgt>
                                        </p:tgtEl>
                                      </p:cBhvr>
                                    </p:animEffect>
                                    <p:anim calcmode="lin" valueType="num">
                                      <p:cBhvr>
                                        <p:cTn id="20" dur="175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75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fade">
                                      <p:cBhvr>
                                        <p:cTn id="26" dur="1750"/>
                                        <p:tgtEl>
                                          <p:spTgt spid="3">
                                            <p:txEl>
                                              <p:pRg st="4" end="4"/>
                                            </p:txEl>
                                          </p:spTgt>
                                        </p:tgtEl>
                                      </p:cBhvr>
                                    </p:animEffect>
                                    <p:anim calcmode="lin" valueType="num">
                                      <p:cBhvr>
                                        <p:cTn id="27" dur="175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8" dur="175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Effect transition="in" filter="fade">
                                      <p:cBhvr>
                                        <p:cTn id="33" dur="1750"/>
                                        <p:tgtEl>
                                          <p:spTgt spid="3">
                                            <p:txEl>
                                              <p:pRg st="5" end="5"/>
                                            </p:txEl>
                                          </p:spTgt>
                                        </p:tgtEl>
                                      </p:cBhvr>
                                    </p:animEffect>
                                    <p:anim calcmode="lin" valueType="num">
                                      <p:cBhvr>
                                        <p:cTn id="34" dur="175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5" dur="175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nodeType="clickEffect">
                                  <p:stCondLst>
                                    <p:cond delay="0"/>
                                  </p:stCondLst>
                                  <p:childTnLst>
                                    <p:set>
                                      <p:cBhvr>
                                        <p:cTn id="39" dur="1" fill="hold">
                                          <p:stCondLst>
                                            <p:cond delay="0"/>
                                          </p:stCondLst>
                                        </p:cTn>
                                        <p:tgtEl>
                                          <p:spTgt spid="3">
                                            <p:txEl>
                                              <p:pRg st="6" end="6"/>
                                            </p:txEl>
                                          </p:spTgt>
                                        </p:tgtEl>
                                        <p:attrNameLst>
                                          <p:attrName>style.visibility</p:attrName>
                                        </p:attrNameLst>
                                      </p:cBhvr>
                                      <p:to>
                                        <p:strVal val="visible"/>
                                      </p:to>
                                    </p:set>
                                    <p:animEffect transition="in" filter="wipe(down)">
                                      <p:cBhvr>
                                        <p:cTn id="40" dur="1750"/>
                                        <p:tgtEl>
                                          <p:spTgt spid="3">
                                            <p:txEl>
                                              <p:pRg st="6" end="6"/>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nodeType="clickEffect">
                                  <p:stCondLst>
                                    <p:cond delay="0"/>
                                  </p:stCondLst>
                                  <p:childTnLst>
                                    <p:set>
                                      <p:cBhvr>
                                        <p:cTn id="44" dur="1" fill="hold">
                                          <p:stCondLst>
                                            <p:cond delay="0"/>
                                          </p:stCondLst>
                                        </p:cTn>
                                        <p:tgtEl>
                                          <p:spTgt spid="3">
                                            <p:txEl>
                                              <p:pRg st="7" end="7"/>
                                            </p:txEl>
                                          </p:spTgt>
                                        </p:tgtEl>
                                        <p:attrNameLst>
                                          <p:attrName>style.visibility</p:attrName>
                                        </p:attrNameLst>
                                      </p:cBhvr>
                                      <p:to>
                                        <p:strVal val="visible"/>
                                      </p:to>
                                    </p:set>
                                    <p:animEffect transition="in" filter="wipe(down)">
                                      <p:cBhvr>
                                        <p:cTn id="45" dur="1750"/>
                                        <p:tgtEl>
                                          <p:spTgt spid="3">
                                            <p:txEl>
                                              <p:pRg st="7" end="7"/>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nodeType="clickEffect">
                                  <p:stCondLst>
                                    <p:cond delay="0"/>
                                  </p:stCondLst>
                                  <p:childTnLst>
                                    <p:set>
                                      <p:cBhvr>
                                        <p:cTn id="49" dur="1" fill="hold">
                                          <p:stCondLst>
                                            <p:cond delay="0"/>
                                          </p:stCondLst>
                                        </p:cTn>
                                        <p:tgtEl>
                                          <p:spTgt spid="3">
                                            <p:txEl>
                                              <p:pRg st="8" end="8"/>
                                            </p:txEl>
                                          </p:spTgt>
                                        </p:tgtEl>
                                        <p:attrNameLst>
                                          <p:attrName>style.visibility</p:attrName>
                                        </p:attrNameLst>
                                      </p:cBhvr>
                                      <p:to>
                                        <p:strVal val="visible"/>
                                      </p:to>
                                    </p:set>
                                    <p:animEffect transition="in" filter="wipe(down)">
                                      <p:cBhvr>
                                        <p:cTn id="50" dur="1750"/>
                                        <p:tgtEl>
                                          <p:spTgt spid="3">
                                            <p:txEl>
                                              <p:pRg st="8" end="8"/>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nodeType="clickEffect">
                                  <p:stCondLst>
                                    <p:cond delay="0"/>
                                  </p:stCondLst>
                                  <p:childTnLst>
                                    <p:set>
                                      <p:cBhvr>
                                        <p:cTn id="54" dur="1" fill="hold">
                                          <p:stCondLst>
                                            <p:cond delay="0"/>
                                          </p:stCondLst>
                                        </p:cTn>
                                        <p:tgtEl>
                                          <p:spTgt spid="3">
                                            <p:txEl>
                                              <p:pRg st="9" end="9"/>
                                            </p:txEl>
                                          </p:spTgt>
                                        </p:tgtEl>
                                        <p:attrNameLst>
                                          <p:attrName>style.visibility</p:attrName>
                                        </p:attrNameLst>
                                      </p:cBhvr>
                                      <p:to>
                                        <p:strVal val="visible"/>
                                      </p:to>
                                    </p:set>
                                    <p:animEffect transition="in" filter="wipe(down)">
                                      <p:cBhvr>
                                        <p:cTn id="55" dur="175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descr="Le diverse forme della violenza di genere">
            <a:extLst>
              <a:ext uri="{FF2B5EF4-FFF2-40B4-BE49-F238E27FC236}">
                <a16:creationId xmlns:a16="http://schemas.microsoft.com/office/drawing/2014/main" id="{A6B43A4D-4ACC-FA15-F31B-25FB6D477538}"/>
              </a:ext>
            </a:extLst>
          </p:cNvPr>
          <p:cNvPicPr>
            <a:picLocks noChangeAspect="1"/>
          </p:cNvPicPr>
          <p:nvPr/>
        </p:nvPicPr>
        <p:blipFill rotWithShape="1">
          <a:blip r:embed="rId2" cstate="print">
            <a:alphaModFix amt="35000"/>
            <a:extLst>
              <a:ext uri="{28A0092B-C50C-407E-A947-70E740481C1C}">
                <a14:useLocalDpi xmlns:a14="http://schemas.microsoft.com/office/drawing/2010/main" val="0"/>
              </a:ext>
            </a:extLst>
          </a:blip>
          <a:srcRect b="8163"/>
          <a:stretch/>
        </p:blipFill>
        <p:spPr bwMode="auto">
          <a:xfrm>
            <a:off x="20" y="-1"/>
            <a:ext cx="12191980" cy="6858000"/>
          </a:xfrm>
          <a:prstGeom prst="rect">
            <a:avLst/>
          </a:prstGeom>
          <a:noFill/>
        </p:spPr>
      </p:pic>
      <p:sp>
        <p:nvSpPr>
          <p:cNvPr id="8" name="Titolo 7">
            <a:extLst>
              <a:ext uri="{FF2B5EF4-FFF2-40B4-BE49-F238E27FC236}">
                <a16:creationId xmlns:a16="http://schemas.microsoft.com/office/drawing/2014/main" id="{79E76A1E-080A-0D36-9FB9-63AADFEC3472}"/>
              </a:ext>
            </a:extLst>
          </p:cNvPr>
          <p:cNvSpPr>
            <a:spLocks noGrp="1"/>
          </p:cNvSpPr>
          <p:nvPr>
            <p:ph type="title"/>
          </p:nvPr>
        </p:nvSpPr>
        <p:spPr>
          <a:xfrm>
            <a:off x="646111" y="452718"/>
            <a:ext cx="9404723" cy="990600"/>
          </a:xfrm>
        </p:spPr>
        <p:txBody>
          <a:bodyPr>
            <a:normAutofit/>
          </a:bodyPr>
          <a:lstStyle/>
          <a:p>
            <a:pPr algn="ctr"/>
            <a:r>
              <a:rPr lang="it-IT" sz="3900" b="1" dirty="0"/>
              <a:t>Attività istruttoria </a:t>
            </a:r>
          </a:p>
        </p:txBody>
      </p:sp>
      <p:sp>
        <p:nvSpPr>
          <p:cNvPr id="7" name="Segnaposto numero diapositiva 6">
            <a:extLst>
              <a:ext uri="{FF2B5EF4-FFF2-40B4-BE49-F238E27FC236}">
                <a16:creationId xmlns:a16="http://schemas.microsoft.com/office/drawing/2014/main" id="{D24E0472-2DB9-CF1B-4BD0-0F6F605CA396}"/>
              </a:ext>
            </a:extLst>
          </p:cNvPr>
          <p:cNvSpPr>
            <a:spLocks noGrp="1"/>
          </p:cNvSpPr>
          <p:nvPr>
            <p:ph type="sldNum" sz="quarter" idx="12"/>
          </p:nvPr>
        </p:nvSpPr>
        <p:spPr>
          <a:xfrm>
            <a:off x="10352540" y="295729"/>
            <a:ext cx="838199" cy="767687"/>
          </a:xfrm>
        </p:spPr>
        <p:txBody>
          <a:bodyPr>
            <a:normAutofit/>
          </a:bodyPr>
          <a:lstStyle/>
          <a:p>
            <a:pPr>
              <a:spcAft>
                <a:spcPts val="600"/>
              </a:spcAft>
            </a:pPr>
            <a:fld id="{81D2C36F-4504-47C0-B82F-A167342A2754}" type="slidenum">
              <a:rPr lang="en-US"/>
              <a:pPr>
                <a:spcAft>
                  <a:spcPts val="600"/>
                </a:spcAft>
              </a:pPr>
              <a:t>11</a:t>
            </a:fld>
            <a:endParaRPr lang="en-US"/>
          </a:p>
        </p:txBody>
      </p:sp>
      <p:sp>
        <p:nvSpPr>
          <p:cNvPr id="15" name="Content Placeholder 14">
            <a:extLst>
              <a:ext uri="{FF2B5EF4-FFF2-40B4-BE49-F238E27FC236}">
                <a16:creationId xmlns:a16="http://schemas.microsoft.com/office/drawing/2014/main" id="{D9098043-CAEA-D4EA-50CF-AA18E5197B48}"/>
              </a:ext>
            </a:extLst>
          </p:cNvPr>
          <p:cNvSpPr>
            <a:spLocks noGrp="1"/>
          </p:cNvSpPr>
          <p:nvPr>
            <p:ph idx="1"/>
          </p:nvPr>
        </p:nvSpPr>
        <p:spPr>
          <a:xfrm>
            <a:off x="1103312" y="1443318"/>
            <a:ext cx="9249228" cy="4805081"/>
          </a:xfrm>
        </p:spPr>
        <p:txBody>
          <a:bodyPr>
            <a:normAutofit fontScale="92500" lnSpcReduction="10000"/>
          </a:bodyPr>
          <a:lstStyle/>
          <a:p>
            <a:pPr marL="0" indent="0" algn="ctr">
              <a:lnSpc>
                <a:spcPct val="90000"/>
              </a:lnSpc>
              <a:buNone/>
            </a:pPr>
            <a:r>
              <a:rPr lang="it-IT" b="1" dirty="0">
                <a:highlight>
                  <a:srgbClr val="800080"/>
                </a:highlight>
              </a:rPr>
              <a:t>Art. 473bis 44 c.p.c</a:t>
            </a:r>
            <a:r>
              <a:rPr lang="it-IT" dirty="0">
                <a:highlight>
                  <a:srgbClr val="800080"/>
                </a:highlight>
              </a:rPr>
              <a:t>.</a:t>
            </a:r>
            <a:endParaRPr lang="en-US" dirty="0">
              <a:highlight>
                <a:srgbClr val="800080"/>
              </a:highlight>
            </a:endParaRPr>
          </a:p>
          <a:p>
            <a:pPr>
              <a:lnSpc>
                <a:spcPct val="90000"/>
              </a:lnSpc>
            </a:pPr>
            <a:r>
              <a:rPr lang="en-US" dirty="0" err="1"/>
              <a:t>Interrogatorio</a:t>
            </a:r>
            <a:r>
              <a:rPr lang="en-US" dirty="0"/>
              <a:t> libero </a:t>
            </a:r>
            <a:r>
              <a:rPr lang="en-US" dirty="0" err="1"/>
              <a:t>delle</a:t>
            </a:r>
            <a:r>
              <a:rPr lang="en-US" dirty="0"/>
              <a:t> parti </a:t>
            </a:r>
            <a:r>
              <a:rPr lang="en-US" dirty="0" err="1"/>
              <a:t>anche</a:t>
            </a:r>
            <a:r>
              <a:rPr lang="en-US" dirty="0"/>
              <a:t> con </a:t>
            </a:r>
            <a:r>
              <a:rPr lang="en-US" dirty="0" err="1"/>
              <a:t>esperti</a:t>
            </a:r>
            <a:r>
              <a:rPr lang="en-US" dirty="0"/>
              <a:t> ed </a:t>
            </a:r>
            <a:r>
              <a:rPr lang="en-US" dirty="0" err="1"/>
              <a:t>ausiliari</a:t>
            </a:r>
            <a:endParaRPr lang="en-US" dirty="0"/>
          </a:p>
          <a:p>
            <a:pPr algn="just">
              <a:lnSpc>
                <a:spcPct val="90000"/>
              </a:lnSpc>
            </a:pPr>
            <a:r>
              <a:rPr lang="it-IT" dirty="0"/>
              <a:t>Il Giudice istruttore procede già alla prima udienza ad assumere sommarie informazioni sentendo persone che possono riferire sui fatti (es. vicini di casa, personale di servizio nella casa, assistenti sociali, personale scolastico, ascolto dei minori)</a:t>
            </a:r>
          </a:p>
          <a:p>
            <a:pPr>
              <a:lnSpc>
                <a:spcPct val="90000"/>
              </a:lnSpc>
            </a:pPr>
            <a:r>
              <a:rPr lang="en-US" dirty="0"/>
              <a:t>Dispone </a:t>
            </a:r>
            <a:r>
              <a:rPr lang="en-US" dirty="0" err="1"/>
              <a:t>prova</a:t>
            </a:r>
            <a:r>
              <a:rPr lang="en-US" dirty="0"/>
              <a:t> </a:t>
            </a:r>
            <a:r>
              <a:rPr lang="en-US" dirty="0" err="1"/>
              <a:t>testimoniale</a:t>
            </a:r>
            <a:r>
              <a:rPr lang="en-US" dirty="0"/>
              <a:t> </a:t>
            </a:r>
            <a:r>
              <a:rPr lang="en-US" dirty="0" err="1"/>
              <a:t>d’ufficio</a:t>
            </a:r>
            <a:r>
              <a:rPr lang="en-US" dirty="0"/>
              <a:t>  </a:t>
            </a:r>
            <a:r>
              <a:rPr lang="en-US" dirty="0" err="1"/>
              <a:t>formulando</a:t>
            </a:r>
            <a:r>
              <a:rPr lang="en-US" dirty="0"/>
              <a:t> </a:t>
            </a:r>
            <a:r>
              <a:rPr lang="en-US" dirty="0" err="1"/>
              <a:t>capitoli</a:t>
            </a:r>
            <a:r>
              <a:rPr lang="en-US" dirty="0"/>
              <a:t> di </a:t>
            </a:r>
            <a:r>
              <a:rPr lang="en-US" dirty="0" err="1"/>
              <a:t>prova</a:t>
            </a:r>
            <a:r>
              <a:rPr lang="en-US" dirty="0"/>
              <a:t>; </a:t>
            </a:r>
            <a:r>
              <a:rPr lang="en-US" dirty="0" err="1"/>
              <a:t>acquisisce</a:t>
            </a:r>
            <a:r>
              <a:rPr lang="en-US" dirty="0"/>
              <a:t> </a:t>
            </a:r>
            <a:r>
              <a:rPr lang="en-US" dirty="0" err="1"/>
              <a:t>atti</a:t>
            </a:r>
            <a:r>
              <a:rPr lang="en-US" dirty="0"/>
              <a:t> e </a:t>
            </a:r>
            <a:r>
              <a:rPr lang="en-US" dirty="0" err="1"/>
              <a:t>documenti</a:t>
            </a:r>
            <a:r>
              <a:rPr lang="en-US" dirty="0"/>
              <a:t> </a:t>
            </a:r>
            <a:r>
              <a:rPr lang="en-US" dirty="0" err="1"/>
              <a:t>presso</a:t>
            </a:r>
            <a:r>
              <a:rPr lang="en-US" dirty="0"/>
              <a:t> </a:t>
            </a:r>
            <a:r>
              <a:rPr lang="en-US" dirty="0" err="1"/>
              <a:t>ufficio</a:t>
            </a:r>
            <a:r>
              <a:rPr lang="en-US" dirty="0"/>
              <a:t> </a:t>
            </a:r>
            <a:r>
              <a:rPr lang="en-US" dirty="0" err="1"/>
              <a:t>pubblici</a:t>
            </a:r>
            <a:r>
              <a:rPr lang="en-US" dirty="0"/>
              <a:t>;</a:t>
            </a:r>
          </a:p>
          <a:p>
            <a:pPr algn="just">
              <a:lnSpc>
                <a:spcPct val="90000"/>
              </a:lnSpc>
            </a:pPr>
            <a:r>
              <a:rPr lang="en-US" dirty="0" err="1"/>
              <a:t>Acquisisce</a:t>
            </a:r>
            <a:r>
              <a:rPr lang="en-US" dirty="0"/>
              <a:t> </a:t>
            </a:r>
            <a:r>
              <a:rPr lang="en-US" dirty="0" err="1"/>
              <a:t>rapporto</a:t>
            </a:r>
            <a:r>
              <a:rPr lang="en-US" dirty="0"/>
              <a:t> di </a:t>
            </a:r>
            <a:r>
              <a:rPr lang="en-US" dirty="0" err="1"/>
              <a:t>intervento</a:t>
            </a:r>
            <a:r>
              <a:rPr lang="en-US" dirty="0"/>
              <a:t> e </a:t>
            </a:r>
            <a:r>
              <a:rPr lang="en-US" dirty="0" err="1"/>
              <a:t>relazioni</a:t>
            </a:r>
            <a:r>
              <a:rPr lang="en-US" dirty="0"/>
              <a:t> di </a:t>
            </a:r>
            <a:r>
              <a:rPr lang="en-US" dirty="0" err="1"/>
              <a:t>servizio</a:t>
            </a:r>
            <a:r>
              <a:rPr lang="en-US" dirty="0"/>
              <a:t> </a:t>
            </a:r>
            <a:r>
              <a:rPr lang="en-US" dirty="0" err="1"/>
              <a:t>redatti</a:t>
            </a:r>
            <a:r>
              <a:rPr lang="en-US" dirty="0"/>
              <a:t> </a:t>
            </a:r>
            <a:r>
              <a:rPr lang="en-US" dirty="0" err="1"/>
              <a:t>dalle</a:t>
            </a:r>
            <a:r>
              <a:rPr lang="en-US" dirty="0"/>
              <a:t> </a:t>
            </a:r>
            <a:r>
              <a:rPr lang="en-US" dirty="0" err="1"/>
              <a:t>forze</a:t>
            </a:r>
            <a:r>
              <a:rPr lang="en-US" dirty="0"/>
              <a:t> </a:t>
            </a:r>
            <a:r>
              <a:rPr lang="en-US" dirty="0" err="1"/>
              <a:t>dell’ordine</a:t>
            </a:r>
            <a:r>
              <a:rPr lang="en-US" dirty="0"/>
              <a:t> se non </a:t>
            </a:r>
            <a:r>
              <a:rPr lang="en-US" dirty="0" err="1"/>
              <a:t>coperti</a:t>
            </a:r>
            <a:r>
              <a:rPr lang="en-US" dirty="0"/>
              <a:t> da </a:t>
            </a:r>
            <a:r>
              <a:rPr lang="en-US" dirty="0" err="1"/>
              <a:t>segreto</a:t>
            </a:r>
            <a:r>
              <a:rPr lang="en-US" dirty="0"/>
              <a:t> </a:t>
            </a:r>
          </a:p>
          <a:p>
            <a:pPr algn="just">
              <a:lnSpc>
                <a:spcPct val="90000"/>
              </a:lnSpc>
            </a:pPr>
            <a:r>
              <a:rPr lang="en-US" dirty="0" err="1"/>
              <a:t>Sceglie</a:t>
            </a:r>
            <a:r>
              <a:rPr lang="en-US" dirty="0"/>
              <a:t> il </a:t>
            </a:r>
            <a:r>
              <a:rPr lang="en-US" dirty="0" err="1"/>
              <a:t>ctu</a:t>
            </a:r>
            <a:r>
              <a:rPr lang="en-US" dirty="0"/>
              <a:t> con </a:t>
            </a:r>
            <a:r>
              <a:rPr lang="en-US" dirty="0" err="1"/>
              <a:t>specifiche</a:t>
            </a:r>
            <a:r>
              <a:rPr lang="en-US" dirty="0"/>
              <a:t> </a:t>
            </a:r>
            <a:r>
              <a:rPr lang="en-US" dirty="0" err="1"/>
              <a:t>competenze</a:t>
            </a:r>
            <a:r>
              <a:rPr lang="en-US" dirty="0"/>
              <a:t>, dispone </a:t>
            </a:r>
            <a:r>
              <a:rPr lang="en-US" dirty="0" err="1"/>
              <a:t>indagini</a:t>
            </a:r>
            <a:r>
              <a:rPr lang="en-US" dirty="0"/>
              <a:t> a </a:t>
            </a:r>
            <a:r>
              <a:rPr lang="en-US" dirty="0" err="1"/>
              <a:t>cura</a:t>
            </a:r>
            <a:r>
              <a:rPr lang="en-US" dirty="0"/>
              <a:t> </a:t>
            </a:r>
            <a:r>
              <a:rPr lang="en-US" dirty="0" err="1"/>
              <a:t>dei</a:t>
            </a:r>
            <a:r>
              <a:rPr lang="en-US" dirty="0"/>
              <a:t> </a:t>
            </a:r>
            <a:r>
              <a:rPr lang="en-US" dirty="0" err="1"/>
              <a:t>servizi</a:t>
            </a:r>
            <a:r>
              <a:rPr lang="en-US" dirty="0"/>
              <a:t> </a:t>
            </a:r>
            <a:r>
              <a:rPr lang="en-US" dirty="0" err="1"/>
              <a:t>sociali</a:t>
            </a:r>
            <a:r>
              <a:rPr lang="en-US" dirty="0"/>
              <a:t> </a:t>
            </a:r>
            <a:r>
              <a:rPr lang="en-US" dirty="0" err="1"/>
              <a:t>dando</a:t>
            </a:r>
            <a:r>
              <a:rPr lang="en-US" dirty="0"/>
              <a:t> </a:t>
            </a:r>
            <a:r>
              <a:rPr lang="en-US" dirty="0" err="1"/>
              <a:t>indicazioni</a:t>
            </a:r>
            <a:r>
              <a:rPr lang="en-US" dirty="0"/>
              <a:t> per </a:t>
            </a:r>
            <a:r>
              <a:rPr lang="en-US" dirty="0" err="1"/>
              <a:t>gli</a:t>
            </a:r>
            <a:r>
              <a:rPr lang="en-US" dirty="0"/>
              <a:t> </a:t>
            </a:r>
            <a:r>
              <a:rPr lang="en-US" dirty="0" err="1"/>
              <a:t>accorgimenti</a:t>
            </a:r>
            <a:r>
              <a:rPr lang="en-US" dirty="0"/>
              <a:t> </a:t>
            </a:r>
            <a:r>
              <a:rPr lang="en-US" dirty="0" err="1"/>
              <a:t>necessari</a:t>
            </a:r>
            <a:r>
              <a:rPr lang="en-US" dirty="0"/>
              <a:t> </a:t>
            </a:r>
            <a:r>
              <a:rPr lang="en-US" dirty="0" err="1"/>
              <a:t>alla</a:t>
            </a:r>
            <a:r>
              <a:rPr lang="en-US" dirty="0"/>
              <a:t> tutela </a:t>
            </a:r>
            <a:r>
              <a:rPr lang="en-US" dirty="0" err="1"/>
              <a:t>delle</a:t>
            </a:r>
            <a:r>
              <a:rPr lang="en-US" dirty="0"/>
              <a:t> </a:t>
            </a:r>
            <a:r>
              <a:rPr lang="en-US" dirty="0" err="1"/>
              <a:t>vittime</a:t>
            </a:r>
            <a:endParaRPr lang="en-US" dirty="0"/>
          </a:p>
          <a:p>
            <a:pPr algn="just">
              <a:lnSpc>
                <a:spcPct val="90000"/>
              </a:lnSpc>
            </a:pPr>
            <a:r>
              <a:rPr lang="en-US" dirty="0" err="1"/>
              <a:t>Ascolta</a:t>
            </a:r>
            <a:r>
              <a:rPr lang="en-US" dirty="0"/>
              <a:t> </a:t>
            </a:r>
            <a:r>
              <a:rPr lang="en-US" dirty="0" err="1"/>
              <a:t>personalmente</a:t>
            </a:r>
            <a:r>
              <a:rPr lang="en-US" dirty="0"/>
              <a:t> il </a:t>
            </a:r>
            <a:r>
              <a:rPr lang="en-US" dirty="0" err="1"/>
              <a:t>minore</a:t>
            </a:r>
            <a:r>
              <a:rPr lang="en-US" dirty="0"/>
              <a:t> </a:t>
            </a:r>
            <a:r>
              <a:rPr lang="en-US" dirty="0" err="1"/>
              <a:t>vittima</a:t>
            </a:r>
            <a:r>
              <a:rPr lang="en-US" dirty="0"/>
              <a:t> di </a:t>
            </a:r>
            <a:r>
              <a:rPr lang="en-US" dirty="0" err="1"/>
              <a:t>violenza</a:t>
            </a:r>
            <a:r>
              <a:rPr lang="en-US" dirty="0"/>
              <a:t> </a:t>
            </a:r>
            <a:r>
              <a:rPr lang="en-US" dirty="0" err="1"/>
              <a:t>assistita</a:t>
            </a:r>
            <a:r>
              <a:rPr lang="en-US" dirty="0"/>
              <a:t> </a:t>
            </a:r>
            <a:r>
              <a:rPr lang="en-US" dirty="0" err="1"/>
              <a:t>evitando</a:t>
            </a:r>
            <a:r>
              <a:rPr lang="en-US" dirty="0"/>
              <a:t> ogni </a:t>
            </a:r>
            <a:r>
              <a:rPr lang="en-US" dirty="0" err="1"/>
              <a:t>contatto</a:t>
            </a:r>
            <a:r>
              <a:rPr lang="en-US" dirty="0"/>
              <a:t> con </a:t>
            </a:r>
            <a:r>
              <a:rPr lang="en-US" dirty="0" err="1"/>
              <a:t>l’autore</a:t>
            </a:r>
            <a:r>
              <a:rPr lang="en-US" dirty="0"/>
              <a:t> </a:t>
            </a:r>
            <a:r>
              <a:rPr lang="en-US" dirty="0" err="1"/>
              <a:t>della</a:t>
            </a:r>
            <a:r>
              <a:rPr lang="en-US" dirty="0"/>
              <a:t> </a:t>
            </a:r>
            <a:r>
              <a:rPr lang="en-US" dirty="0" err="1"/>
              <a:t>violenza</a:t>
            </a:r>
            <a:r>
              <a:rPr lang="en-US" dirty="0"/>
              <a:t>, </a:t>
            </a:r>
            <a:r>
              <a:rPr lang="en-US" dirty="0" err="1"/>
              <a:t>potrebbe</a:t>
            </a:r>
            <a:r>
              <a:rPr lang="en-US" dirty="0"/>
              <a:t> </a:t>
            </a:r>
            <a:r>
              <a:rPr lang="en-US" dirty="0" err="1"/>
              <a:t>farsi</a:t>
            </a:r>
            <a:r>
              <a:rPr lang="en-US" dirty="0"/>
              <a:t> </a:t>
            </a:r>
            <a:r>
              <a:rPr lang="en-US" dirty="0" err="1"/>
              <a:t>assistere</a:t>
            </a:r>
            <a:r>
              <a:rPr lang="en-US" dirty="0"/>
              <a:t> da un </a:t>
            </a:r>
            <a:r>
              <a:rPr lang="en-US" dirty="0" err="1"/>
              <a:t>esperto</a:t>
            </a:r>
            <a:endParaRPr lang="it-IT" dirty="0"/>
          </a:p>
        </p:txBody>
      </p:sp>
    </p:spTree>
    <p:extLst>
      <p:ext uri="{BB962C8B-B14F-4D97-AF65-F5344CB8AC3E}">
        <p14:creationId xmlns:p14="http://schemas.microsoft.com/office/powerpoint/2010/main" val="308750760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500" fill="hold"/>
                                        <p:tgtEl>
                                          <p:spTgt spid="8"/>
                                        </p:tgtEl>
                                        <p:attrNameLst>
                                          <p:attrName>ppt_w</p:attrName>
                                        </p:attrNameLst>
                                      </p:cBhvr>
                                      <p:tavLst>
                                        <p:tav tm="0">
                                          <p:val>
                                            <p:fltVal val="0"/>
                                          </p:val>
                                        </p:tav>
                                        <p:tav tm="100000">
                                          <p:val>
                                            <p:strVal val="#ppt_w"/>
                                          </p:val>
                                        </p:tav>
                                      </p:tavLst>
                                    </p:anim>
                                    <p:anim calcmode="lin" valueType="num">
                                      <p:cBhvr>
                                        <p:cTn id="8" dur="1500" fill="hold"/>
                                        <p:tgtEl>
                                          <p:spTgt spid="8"/>
                                        </p:tgtEl>
                                        <p:attrNameLst>
                                          <p:attrName>ppt_h</p:attrName>
                                        </p:attrNameLst>
                                      </p:cBhvr>
                                      <p:tavLst>
                                        <p:tav tm="0">
                                          <p:val>
                                            <p:fltVal val="0"/>
                                          </p:val>
                                        </p:tav>
                                        <p:tav tm="100000">
                                          <p:val>
                                            <p:strVal val="#ppt_h"/>
                                          </p:val>
                                        </p:tav>
                                      </p:tavLst>
                                    </p:anim>
                                    <p:animEffect transition="in" filter="fade">
                                      <p:cBhvr>
                                        <p:cTn id="9" dur="1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5">
                                            <p:txEl>
                                              <p:pRg st="0" end="0"/>
                                            </p:txEl>
                                          </p:spTgt>
                                        </p:tgtEl>
                                        <p:attrNameLst>
                                          <p:attrName>style.visibility</p:attrName>
                                        </p:attrNameLst>
                                      </p:cBhvr>
                                      <p:to>
                                        <p:strVal val="visible"/>
                                      </p:to>
                                    </p:set>
                                    <p:anim calcmode="lin" valueType="num">
                                      <p:cBhvr>
                                        <p:cTn id="14" dur="1500" fill="hold"/>
                                        <p:tgtEl>
                                          <p:spTgt spid="15">
                                            <p:txEl>
                                              <p:pRg st="0" end="0"/>
                                            </p:txEl>
                                          </p:spTgt>
                                        </p:tgtEl>
                                        <p:attrNameLst>
                                          <p:attrName>ppt_w</p:attrName>
                                        </p:attrNameLst>
                                      </p:cBhvr>
                                      <p:tavLst>
                                        <p:tav tm="0">
                                          <p:val>
                                            <p:fltVal val="0"/>
                                          </p:val>
                                        </p:tav>
                                        <p:tav tm="100000">
                                          <p:val>
                                            <p:strVal val="#ppt_w"/>
                                          </p:val>
                                        </p:tav>
                                      </p:tavLst>
                                    </p:anim>
                                    <p:anim calcmode="lin" valueType="num">
                                      <p:cBhvr>
                                        <p:cTn id="15" dur="1500" fill="hold"/>
                                        <p:tgtEl>
                                          <p:spTgt spid="15">
                                            <p:txEl>
                                              <p:pRg st="0" end="0"/>
                                            </p:txEl>
                                          </p:spTgt>
                                        </p:tgtEl>
                                        <p:attrNameLst>
                                          <p:attrName>ppt_h</p:attrName>
                                        </p:attrNameLst>
                                      </p:cBhvr>
                                      <p:tavLst>
                                        <p:tav tm="0">
                                          <p:val>
                                            <p:fltVal val="0"/>
                                          </p:val>
                                        </p:tav>
                                        <p:tav tm="100000">
                                          <p:val>
                                            <p:strVal val="#ppt_h"/>
                                          </p:val>
                                        </p:tav>
                                      </p:tavLst>
                                    </p:anim>
                                    <p:animEffect transition="in" filter="fade">
                                      <p:cBhvr>
                                        <p:cTn id="16" dur="1500"/>
                                        <p:tgtEl>
                                          <p:spTgt spid="15">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5">
                                            <p:txEl>
                                              <p:pRg st="1" end="1"/>
                                            </p:txEl>
                                          </p:spTgt>
                                        </p:tgtEl>
                                        <p:attrNameLst>
                                          <p:attrName>style.visibility</p:attrName>
                                        </p:attrNameLst>
                                      </p:cBhvr>
                                      <p:to>
                                        <p:strVal val="visible"/>
                                      </p:to>
                                    </p:set>
                                    <p:anim calcmode="lin" valueType="num">
                                      <p:cBhvr>
                                        <p:cTn id="21" dur="1500" fill="hold"/>
                                        <p:tgtEl>
                                          <p:spTgt spid="15">
                                            <p:txEl>
                                              <p:pRg st="1" end="1"/>
                                            </p:txEl>
                                          </p:spTgt>
                                        </p:tgtEl>
                                        <p:attrNameLst>
                                          <p:attrName>ppt_w</p:attrName>
                                        </p:attrNameLst>
                                      </p:cBhvr>
                                      <p:tavLst>
                                        <p:tav tm="0">
                                          <p:val>
                                            <p:fltVal val="0"/>
                                          </p:val>
                                        </p:tav>
                                        <p:tav tm="100000">
                                          <p:val>
                                            <p:strVal val="#ppt_w"/>
                                          </p:val>
                                        </p:tav>
                                      </p:tavLst>
                                    </p:anim>
                                    <p:anim calcmode="lin" valueType="num">
                                      <p:cBhvr>
                                        <p:cTn id="22" dur="1500" fill="hold"/>
                                        <p:tgtEl>
                                          <p:spTgt spid="15">
                                            <p:txEl>
                                              <p:pRg st="1" end="1"/>
                                            </p:txEl>
                                          </p:spTgt>
                                        </p:tgtEl>
                                        <p:attrNameLst>
                                          <p:attrName>ppt_h</p:attrName>
                                        </p:attrNameLst>
                                      </p:cBhvr>
                                      <p:tavLst>
                                        <p:tav tm="0">
                                          <p:val>
                                            <p:fltVal val="0"/>
                                          </p:val>
                                        </p:tav>
                                        <p:tav tm="100000">
                                          <p:val>
                                            <p:strVal val="#ppt_h"/>
                                          </p:val>
                                        </p:tav>
                                      </p:tavLst>
                                    </p:anim>
                                    <p:animEffect transition="in" filter="fade">
                                      <p:cBhvr>
                                        <p:cTn id="23" dur="1500"/>
                                        <p:tgtEl>
                                          <p:spTgt spid="15">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15">
                                            <p:txEl>
                                              <p:pRg st="2" end="2"/>
                                            </p:txEl>
                                          </p:spTgt>
                                        </p:tgtEl>
                                        <p:attrNameLst>
                                          <p:attrName>style.visibility</p:attrName>
                                        </p:attrNameLst>
                                      </p:cBhvr>
                                      <p:to>
                                        <p:strVal val="visible"/>
                                      </p:to>
                                    </p:set>
                                    <p:anim calcmode="lin" valueType="num">
                                      <p:cBhvr>
                                        <p:cTn id="28" dur="1500" fill="hold"/>
                                        <p:tgtEl>
                                          <p:spTgt spid="15">
                                            <p:txEl>
                                              <p:pRg st="2" end="2"/>
                                            </p:txEl>
                                          </p:spTgt>
                                        </p:tgtEl>
                                        <p:attrNameLst>
                                          <p:attrName>ppt_w</p:attrName>
                                        </p:attrNameLst>
                                      </p:cBhvr>
                                      <p:tavLst>
                                        <p:tav tm="0">
                                          <p:val>
                                            <p:fltVal val="0"/>
                                          </p:val>
                                        </p:tav>
                                        <p:tav tm="100000">
                                          <p:val>
                                            <p:strVal val="#ppt_w"/>
                                          </p:val>
                                        </p:tav>
                                      </p:tavLst>
                                    </p:anim>
                                    <p:anim calcmode="lin" valueType="num">
                                      <p:cBhvr>
                                        <p:cTn id="29" dur="1500" fill="hold"/>
                                        <p:tgtEl>
                                          <p:spTgt spid="15">
                                            <p:txEl>
                                              <p:pRg st="2" end="2"/>
                                            </p:txEl>
                                          </p:spTgt>
                                        </p:tgtEl>
                                        <p:attrNameLst>
                                          <p:attrName>ppt_h</p:attrName>
                                        </p:attrNameLst>
                                      </p:cBhvr>
                                      <p:tavLst>
                                        <p:tav tm="0">
                                          <p:val>
                                            <p:fltVal val="0"/>
                                          </p:val>
                                        </p:tav>
                                        <p:tav tm="100000">
                                          <p:val>
                                            <p:strVal val="#ppt_h"/>
                                          </p:val>
                                        </p:tav>
                                      </p:tavLst>
                                    </p:anim>
                                    <p:animEffect transition="in" filter="fade">
                                      <p:cBhvr>
                                        <p:cTn id="30" dur="1500"/>
                                        <p:tgtEl>
                                          <p:spTgt spid="15">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15">
                                            <p:txEl>
                                              <p:pRg st="3" end="3"/>
                                            </p:txEl>
                                          </p:spTgt>
                                        </p:tgtEl>
                                        <p:attrNameLst>
                                          <p:attrName>style.visibility</p:attrName>
                                        </p:attrNameLst>
                                      </p:cBhvr>
                                      <p:to>
                                        <p:strVal val="visible"/>
                                      </p:to>
                                    </p:set>
                                    <p:anim calcmode="lin" valueType="num">
                                      <p:cBhvr>
                                        <p:cTn id="35" dur="1500" fill="hold"/>
                                        <p:tgtEl>
                                          <p:spTgt spid="15">
                                            <p:txEl>
                                              <p:pRg st="3" end="3"/>
                                            </p:txEl>
                                          </p:spTgt>
                                        </p:tgtEl>
                                        <p:attrNameLst>
                                          <p:attrName>ppt_w</p:attrName>
                                        </p:attrNameLst>
                                      </p:cBhvr>
                                      <p:tavLst>
                                        <p:tav tm="0">
                                          <p:val>
                                            <p:fltVal val="0"/>
                                          </p:val>
                                        </p:tav>
                                        <p:tav tm="100000">
                                          <p:val>
                                            <p:strVal val="#ppt_w"/>
                                          </p:val>
                                        </p:tav>
                                      </p:tavLst>
                                    </p:anim>
                                    <p:anim calcmode="lin" valueType="num">
                                      <p:cBhvr>
                                        <p:cTn id="36" dur="1500" fill="hold"/>
                                        <p:tgtEl>
                                          <p:spTgt spid="15">
                                            <p:txEl>
                                              <p:pRg st="3" end="3"/>
                                            </p:txEl>
                                          </p:spTgt>
                                        </p:tgtEl>
                                        <p:attrNameLst>
                                          <p:attrName>ppt_h</p:attrName>
                                        </p:attrNameLst>
                                      </p:cBhvr>
                                      <p:tavLst>
                                        <p:tav tm="0">
                                          <p:val>
                                            <p:fltVal val="0"/>
                                          </p:val>
                                        </p:tav>
                                        <p:tav tm="100000">
                                          <p:val>
                                            <p:strVal val="#ppt_h"/>
                                          </p:val>
                                        </p:tav>
                                      </p:tavLst>
                                    </p:anim>
                                    <p:animEffect transition="in" filter="fade">
                                      <p:cBhvr>
                                        <p:cTn id="37" dur="1500"/>
                                        <p:tgtEl>
                                          <p:spTgt spid="15">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15">
                                            <p:txEl>
                                              <p:pRg st="4" end="4"/>
                                            </p:txEl>
                                          </p:spTgt>
                                        </p:tgtEl>
                                        <p:attrNameLst>
                                          <p:attrName>style.visibility</p:attrName>
                                        </p:attrNameLst>
                                      </p:cBhvr>
                                      <p:to>
                                        <p:strVal val="visible"/>
                                      </p:to>
                                    </p:set>
                                    <p:anim calcmode="lin" valueType="num">
                                      <p:cBhvr>
                                        <p:cTn id="42" dur="1500" fill="hold"/>
                                        <p:tgtEl>
                                          <p:spTgt spid="15">
                                            <p:txEl>
                                              <p:pRg st="4" end="4"/>
                                            </p:txEl>
                                          </p:spTgt>
                                        </p:tgtEl>
                                        <p:attrNameLst>
                                          <p:attrName>ppt_w</p:attrName>
                                        </p:attrNameLst>
                                      </p:cBhvr>
                                      <p:tavLst>
                                        <p:tav tm="0">
                                          <p:val>
                                            <p:fltVal val="0"/>
                                          </p:val>
                                        </p:tav>
                                        <p:tav tm="100000">
                                          <p:val>
                                            <p:strVal val="#ppt_w"/>
                                          </p:val>
                                        </p:tav>
                                      </p:tavLst>
                                    </p:anim>
                                    <p:anim calcmode="lin" valueType="num">
                                      <p:cBhvr>
                                        <p:cTn id="43" dur="1500" fill="hold"/>
                                        <p:tgtEl>
                                          <p:spTgt spid="15">
                                            <p:txEl>
                                              <p:pRg st="4" end="4"/>
                                            </p:txEl>
                                          </p:spTgt>
                                        </p:tgtEl>
                                        <p:attrNameLst>
                                          <p:attrName>ppt_h</p:attrName>
                                        </p:attrNameLst>
                                      </p:cBhvr>
                                      <p:tavLst>
                                        <p:tav tm="0">
                                          <p:val>
                                            <p:fltVal val="0"/>
                                          </p:val>
                                        </p:tav>
                                        <p:tav tm="100000">
                                          <p:val>
                                            <p:strVal val="#ppt_h"/>
                                          </p:val>
                                        </p:tav>
                                      </p:tavLst>
                                    </p:anim>
                                    <p:animEffect transition="in" filter="fade">
                                      <p:cBhvr>
                                        <p:cTn id="44" dur="1500"/>
                                        <p:tgtEl>
                                          <p:spTgt spid="15">
                                            <p:txEl>
                                              <p:pRg st="4" end="4"/>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15">
                                            <p:txEl>
                                              <p:pRg st="5" end="5"/>
                                            </p:txEl>
                                          </p:spTgt>
                                        </p:tgtEl>
                                        <p:attrNameLst>
                                          <p:attrName>style.visibility</p:attrName>
                                        </p:attrNameLst>
                                      </p:cBhvr>
                                      <p:to>
                                        <p:strVal val="visible"/>
                                      </p:to>
                                    </p:set>
                                    <p:anim calcmode="lin" valueType="num">
                                      <p:cBhvr>
                                        <p:cTn id="49" dur="1500" fill="hold"/>
                                        <p:tgtEl>
                                          <p:spTgt spid="15">
                                            <p:txEl>
                                              <p:pRg st="5" end="5"/>
                                            </p:txEl>
                                          </p:spTgt>
                                        </p:tgtEl>
                                        <p:attrNameLst>
                                          <p:attrName>ppt_w</p:attrName>
                                        </p:attrNameLst>
                                      </p:cBhvr>
                                      <p:tavLst>
                                        <p:tav tm="0">
                                          <p:val>
                                            <p:fltVal val="0"/>
                                          </p:val>
                                        </p:tav>
                                        <p:tav tm="100000">
                                          <p:val>
                                            <p:strVal val="#ppt_w"/>
                                          </p:val>
                                        </p:tav>
                                      </p:tavLst>
                                    </p:anim>
                                    <p:anim calcmode="lin" valueType="num">
                                      <p:cBhvr>
                                        <p:cTn id="50" dur="1500" fill="hold"/>
                                        <p:tgtEl>
                                          <p:spTgt spid="15">
                                            <p:txEl>
                                              <p:pRg st="5" end="5"/>
                                            </p:txEl>
                                          </p:spTgt>
                                        </p:tgtEl>
                                        <p:attrNameLst>
                                          <p:attrName>ppt_h</p:attrName>
                                        </p:attrNameLst>
                                      </p:cBhvr>
                                      <p:tavLst>
                                        <p:tav tm="0">
                                          <p:val>
                                            <p:fltVal val="0"/>
                                          </p:val>
                                        </p:tav>
                                        <p:tav tm="100000">
                                          <p:val>
                                            <p:strVal val="#ppt_h"/>
                                          </p:val>
                                        </p:tav>
                                      </p:tavLst>
                                    </p:anim>
                                    <p:animEffect transition="in" filter="fade">
                                      <p:cBhvr>
                                        <p:cTn id="51" dur="1500"/>
                                        <p:tgtEl>
                                          <p:spTgt spid="15">
                                            <p:txEl>
                                              <p:pRg st="5" end="5"/>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15">
                                            <p:txEl>
                                              <p:pRg st="6" end="6"/>
                                            </p:txEl>
                                          </p:spTgt>
                                        </p:tgtEl>
                                        <p:attrNameLst>
                                          <p:attrName>style.visibility</p:attrName>
                                        </p:attrNameLst>
                                      </p:cBhvr>
                                      <p:to>
                                        <p:strVal val="visible"/>
                                      </p:to>
                                    </p:set>
                                    <p:anim calcmode="lin" valueType="num">
                                      <p:cBhvr>
                                        <p:cTn id="56" dur="1500" fill="hold"/>
                                        <p:tgtEl>
                                          <p:spTgt spid="15">
                                            <p:txEl>
                                              <p:pRg st="6" end="6"/>
                                            </p:txEl>
                                          </p:spTgt>
                                        </p:tgtEl>
                                        <p:attrNameLst>
                                          <p:attrName>ppt_w</p:attrName>
                                        </p:attrNameLst>
                                      </p:cBhvr>
                                      <p:tavLst>
                                        <p:tav tm="0">
                                          <p:val>
                                            <p:fltVal val="0"/>
                                          </p:val>
                                        </p:tav>
                                        <p:tav tm="100000">
                                          <p:val>
                                            <p:strVal val="#ppt_w"/>
                                          </p:val>
                                        </p:tav>
                                      </p:tavLst>
                                    </p:anim>
                                    <p:anim calcmode="lin" valueType="num">
                                      <p:cBhvr>
                                        <p:cTn id="57" dur="1500" fill="hold"/>
                                        <p:tgtEl>
                                          <p:spTgt spid="15">
                                            <p:txEl>
                                              <p:pRg st="6" end="6"/>
                                            </p:txEl>
                                          </p:spTgt>
                                        </p:tgtEl>
                                        <p:attrNameLst>
                                          <p:attrName>ppt_h</p:attrName>
                                        </p:attrNameLst>
                                      </p:cBhvr>
                                      <p:tavLst>
                                        <p:tav tm="0">
                                          <p:val>
                                            <p:fltVal val="0"/>
                                          </p:val>
                                        </p:tav>
                                        <p:tav tm="100000">
                                          <p:val>
                                            <p:strVal val="#ppt_h"/>
                                          </p:val>
                                        </p:tav>
                                      </p:tavLst>
                                    </p:anim>
                                    <p:animEffect transition="in" filter="fade">
                                      <p:cBhvr>
                                        <p:cTn id="58" dur="1500"/>
                                        <p:tgtEl>
                                          <p:spTgt spid="1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descr="Immagine che contiene Viso umano, persona, schermata, donna&#10;&#10;Il contenuto generato dall'IA potrebbe non essere corretto.">
            <a:extLst>
              <a:ext uri="{FF2B5EF4-FFF2-40B4-BE49-F238E27FC236}">
                <a16:creationId xmlns:a16="http://schemas.microsoft.com/office/drawing/2014/main" id="{A2776607-3E91-C611-1846-36102B3B63B2}"/>
              </a:ext>
            </a:extLst>
          </p:cNvPr>
          <p:cNvPicPr>
            <a:picLocks noChangeAspect="1"/>
          </p:cNvPicPr>
          <p:nvPr/>
        </p:nvPicPr>
        <p:blipFill>
          <a:blip r:embed="rId2">
            <a:duotone>
              <a:prstClr val="black"/>
              <a:schemeClr val="accent5">
                <a:tint val="45000"/>
                <a:satMod val="400000"/>
              </a:schemeClr>
            </a:duotone>
            <a:alphaModFix amt="25000"/>
          </a:blip>
          <a:srcRect l="11919" t="9091" r="1" b="1"/>
          <a:stretch>
            <a:fillRect/>
          </a:stretch>
        </p:blipFill>
        <p:spPr>
          <a:xfrm>
            <a:off x="301658" y="595125"/>
            <a:ext cx="10832360" cy="5667760"/>
          </a:xfrm>
          <a:prstGeom prst="rect">
            <a:avLst/>
          </a:prstGeom>
        </p:spPr>
      </p:pic>
      <p:sp>
        <p:nvSpPr>
          <p:cNvPr id="2" name="Titolo 1">
            <a:extLst>
              <a:ext uri="{FF2B5EF4-FFF2-40B4-BE49-F238E27FC236}">
                <a16:creationId xmlns:a16="http://schemas.microsoft.com/office/drawing/2014/main" id="{97FAA89E-14CC-FA82-3537-88393896F844}"/>
              </a:ext>
            </a:extLst>
          </p:cNvPr>
          <p:cNvSpPr>
            <a:spLocks noGrp="1"/>
          </p:cNvSpPr>
          <p:nvPr>
            <p:ph type="title"/>
          </p:nvPr>
        </p:nvSpPr>
        <p:spPr>
          <a:xfrm>
            <a:off x="1154955" y="1447800"/>
            <a:ext cx="8825658" cy="3329581"/>
          </a:xfrm>
        </p:spPr>
        <p:txBody>
          <a:bodyPr vert="horz" lIns="91440" tIns="45720" rIns="91440" bIns="45720" rtlCol="0" anchor="b">
            <a:normAutofit/>
          </a:bodyPr>
          <a:lstStyle/>
          <a:p>
            <a:pPr algn="ctr">
              <a:lnSpc>
                <a:spcPct val="90000"/>
              </a:lnSpc>
            </a:pPr>
            <a:r>
              <a:rPr lang="en-US" sz="2300" b="1" dirty="0" err="1"/>
              <a:t>All’esito</a:t>
            </a:r>
            <a:r>
              <a:rPr lang="en-US" sz="2300" b="1" dirty="0"/>
              <a:t> </a:t>
            </a:r>
            <a:r>
              <a:rPr lang="en-US" sz="2300" b="1" dirty="0" err="1"/>
              <a:t>dell’istruttoria</a:t>
            </a:r>
            <a:r>
              <a:rPr lang="en-US" sz="2300" b="1" dirty="0"/>
              <a:t>, se </a:t>
            </a:r>
            <a:r>
              <a:rPr lang="en-US" sz="2300" b="1" dirty="0" err="1"/>
              <a:t>provata</a:t>
            </a:r>
            <a:r>
              <a:rPr lang="en-US" sz="2300" b="1" dirty="0"/>
              <a:t> la </a:t>
            </a:r>
            <a:r>
              <a:rPr lang="en-US" sz="2300" b="1" dirty="0" err="1"/>
              <a:t>violenza</a:t>
            </a:r>
            <a:r>
              <a:rPr lang="en-US" sz="2300" b="1" dirty="0"/>
              <a:t>, ai sensi </a:t>
            </a:r>
            <a:r>
              <a:rPr lang="en-US" sz="2300" b="1" dirty="0" err="1"/>
              <a:t>dell’art</a:t>
            </a:r>
            <a:r>
              <a:rPr lang="en-US" sz="2300" b="1" dirty="0"/>
              <a:t>. 473bis 46 </a:t>
            </a:r>
            <a:r>
              <a:rPr lang="en-US" sz="2300" b="1" dirty="0" err="1"/>
              <a:t>c.p.c.</a:t>
            </a:r>
            <a:r>
              <a:rPr lang="en-US" sz="2300" b="1" dirty="0"/>
              <a:t> il Giudice </a:t>
            </a:r>
            <a:r>
              <a:rPr lang="en-US" sz="2300" b="1" dirty="0" err="1"/>
              <a:t>adotta</a:t>
            </a:r>
            <a:r>
              <a:rPr lang="en-US" sz="2300" b="1" dirty="0"/>
              <a:t>:</a:t>
            </a:r>
            <a:br>
              <a:rPr lang="en-US" sz="2300" b="1" dirty="0"/>
            </a:br>
            <a:br>
              <a:rPr lang="en-US" sz="2300" b="1" dirty="0"/>
            </a:br>
            <a:r>
              <a:rPr lang="en-US" sz="2300" b="1" dirty="0" err="1"/>
              <a:t>provvedimenti</a:t>
            </a:r>
            <a:r>
              <a:rPr lang="en-US" sz="2300" b="1" dirty="0"/>
              <a:t> a tutela </a:t>
            </a:r>
            <a:r>
              <a:rPr lang="en-US" sz="2300" b="1" dirty="0" err="1"/>
              <a:t>della</a:t>
            </a:r>
            <a:r>
              <a:rPr lang="en-US" sz="2300" b="1" dirty="0"/>
              <a:t> </a:t>
            </a:r>
            <a:r>
              <a:rPr lang="en-US" sz="2300" b="1" dirty="0" err="1"/>
              <a:t>vittima</a:t>
            </a:r>
            <a:r>
              <a:rPr lang="en-US" sz="2300" b="1" dirty="0"/>
              <a:t> </a:t>
            </a:r>
            <a:r>
              <a:rPr lang="en-US" sz="2300" b="1" dirty="0" err="1"/>
              <a:t>della</a:t>
            </a:r>
            <a:r>
              <a:rPr lang="en-US" sz="2300" b="1" dirty="0"/>
              <a:t> </a:t>
            </a:r>
            <a:r>
              <a:rPr lang="en-US" sz="2300" b="1" dirty="0" err="1"/>
              <a:t>violenza</a:t>
            </a:r>
            <a:br>
              <a:rPr lang="en-US" sz="2300" b="1" dirty="0"/>
            </a:br>
            <a:br>
              <a:rPr lang="en-US" sz="2300" b="1" dirty="0"/>
            </a:br>
            <a:r>
              <a:rPr lang="en-US" sz="2300" b="1" dirty="0" err="1"/>
              <a:t>provvedimenti</a:t>
            </a:r>
            <a:r>
              <a:rPr lang="en-US" sz="2300" b="1" dirty="0"/>
              <a:t> a tutela </a:t>
            </a:r>
            <a:r>
              <a:rPr lang="en-US" sz="2300" b="1" dirty="0" err="1"/>
              <a:t>dei</a:t>
            </a:r>
            <a:r>
              <a:rPr lang="en-US" sz="2300" b="1" dirty="0"/>
              <a:t> </a:t>
            </a:r>
            <a:r>
              <a:rPr lang="en-US" sz="2300" b="1" dirty="0" err="1"/>
              <a:t>minori</a:t>
            </a:r>
            <a:r>
              <a:rPr lang="en-US" sz="2300" b="1" dirty="0"/>
              <a:t> – il </a:t>
            </a:r>
            <a:r>
              <a:rPr lang="en-US" sz="2300" b="1" dirty="0" err="1"/>
              <a:t>pregiudizio</a:t>
            </a:r>
            <a:br>
              <a:rPr lang="en-US" sz="2300" b="1" dirty="0"/>
            </a:br>
            <a:br>
              <a:rPr lang="en-US" sz="2300" dirty="0"/>
            </a:br>
            <a:endParaRPr lang="en-US" sz="2300" dirty="0"/>
          </a:p>
        </p:txBody>
      </p:sp>
    </p:spTree>
    <p:extLst>
      <p:ext uri="{BB962C8B-B14F-4D97-AF65-F5344CB8AC3E}">
        <p14:creationId xmlns:p14="http://schemas.microsoft.com/office/powerpoint/2010/main" val="11217578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oto gratuita silhouette di persone in città">
            <a:extLst>
              <a:ext uri="{FF2B5EF4-FFF2-40B4-BE49-F238E27FC236}">
                <a16:creationId xmlns:a16="http://schemas.microsoft.com/office/drawing/2014/main" id="{CD6E0F4B-70E1-F669-6D6A-91F6EA3DE70D}"/>
              </a:ext>
            </a:extLst>
          </p:cNvPr>
          <p:cNvPicPr>
            <a:picLocks noChangeAspect="1" noChangeArrowheads="1"/>
          </p:cNvPicPr>
          <p:nvPr/>
        </p:nvPicPr>
        <p:blipFill rotWithShape="1">
          <a:blip r:embed="rId2">
            <a:alphaModFix amt="35000"/>
            <a:extLst>
              <a:ext uri="{28A0092B-C50C-407E-A947-70E740481C1C}">
                <a14:useLocalDpi xmlns:a14="http://schemas.microsoft.com/office/drawing/2010/main" val="0"/>
              </a:ext>
            </a:extLst>
          </a:blip>
          <a:srcRect t="7122" b="22566"/>
          <a:stretch/>
        </p:blipFill>
        <p:spPr bwMode="auto">
          <a:xfrm>
            <a:off x="20" y="-1"/>
            <a:ext cx="1219198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olo 1">
            <a:extLst>
              <a:ext uri="{FF2B5EF4-FFF2-40B4-BE49-F238E27FC236}">
                <a16:creationId xmlns:a16="http://schemas.microsoft.com/office/drawing/2014/main" id="{28D1A9BE-950A-F8D4-D4F6-3480212F178B}"/>
              </a:ext>
            </a:extLst>
          </p:cNvPr>
          <p:cNvSpPr>
            <a:spLocks noGrp="1"/>
          </p:cNvSpPr>
          <p:nvPr>
            <p:ph type="title"/>
          </p:nvPr>
        </p:nvSpPr>
        <p:spPr>
          <a:xfrm>
            <a:off x="646111" y="452718"/>
            <a:ext cx="9404723" cy="1400530"/>
          </a:xfrm>
        </p:spPr>
        <p:txBody>
          <a:bodyPr>
            <a:normAutofit/>
          </a:bodyPr>
          <a:lstStyle/>
          <a:p>
            <a:pPr algn="ctr"/>
            <a:r>
              <a:rPr lang="it-IT" sz="3900" b="1" dirty="0"/>
              <a:t>Violenza - provvedimenti su responsabilità genitoriale  </a:t>
            </a:r>
          </a:p>
        </p:txBody>
      </p:sp>
      <p:sp>
        <p:nvSpPr>
          <p:cNvPr id="3" name="Segnaposto contenuto 2">
            <a:extLst>
              <a:ext uri="{FF2B5EF4-FFF2-40B4-BE49-F238E27FC236}">
                <a16:creationId xmlns:a16="http://schemas.microsoft.com/office/drawing/2014/main" id="{A25C098D-E0C8-6593-CA96-9AD8C113F099}"/>
              </a:ext>
            </a:extLst>
          </p:cNvPr>
          <p:cNvSpPr>
            <a:spLocks noGrp="1"/>
          </p:cNvSpPr>
          <p:nvPr>
            <p:ph idx="1"/>
          </p:nvPr>
        </p:nvSpPr>
        <p:spPr>
          <a:xfrm>
            <a:off x="1103312" y="2052918"/>
            <a:ext cx="8946541" cy="4195481"/>
          </a:xfrm>
        </p:spPr>
        <p:txBody>
          <a:bodyPr>
            <a:normAutofit fontScale="85000" lnSpcReduction="20000"/>
          </a:bodyPr>
          <a:lstStyle/>
          <a:p>
            <a:pPr algn="just"/>
            <a:r>
              <a:rPr lang="it-IT" dirty="0"/>
              <a:t>art. 31 Convenzione di Istanbul: “al momento di determinare i diritti di custodia e di visita dei figli, devono essere presi in considerazione gli episodi di violenza che rientrano nel campo di applicazione della Convenzione” e che devono essere adottate misure necessarie per garantire che l'esercizio dei diritti di visita o di custodia dei figli non comprometta i diritti e la sicurezza della vittima o dei bambini; </a:t>
            </a:r>
          </a:p>
          <a:p>
            <a:pPr algn="just"/>
            <a:endParaRPr lang="it-IT" dirty="0"/>
          </a:p>
          <a:p>
            <a:pPr algn="just"/>
            <a:r>
              <a:rPr lang="it-IT" dirty="0"/>
              <a:t>Nei procedimenti sulla responsabilità genitoriale in cui siano adottati i "provvedimenti convenienti" di cui all'art. 333 c.c., ove venga dedotta la commissione di condotte di violenza domestica (come definita dall'art. 3 della Convenzione del Consiglio d'Europa, firmata ad Istanbul l'11/05/2011 e ratificata dall'Italia con l. n. 77 del 2013), il giudice, anche con riferimento a fatti anteriori all'entrata in vigore del </a:t>
            </a:r>
            <a:r>
              <a:rPr lang="it-IT" dirty="0" err="1"/>
              <a:t>D.Lgs.</a:t>
            </a:r>
            <a:r>
              <a:rPr lang="it-IT" dirty="0"/>
              <a:t> n. 149 del 2022, se non esclude l'esistenza di tali fatti e intenda adottare i menzionati "provvedimenti", è chiamato a valutare, la compatibilità delle misure assunte con l'esigenza di evitare, nel caso concreto, possibili situazioni di vittimizzazione secondaria (Cassazione civile sez. I, 30/04/2024, n.11631)</a:t>
            </a:r>
          </a:p>
        </p:txBody>
      </p:sp>
    </p:spTree>
    <p:extLst>
      <p:ext uri="{BB962C8B-B14F-4D97-AF65-F5344CB8AC3E}">
        <p14:creationId xmlns:p14="http://schemas.microsoft.com/office/powerpoint/2010/main" val="185231003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250" fill="hold"/>
                                        <p:tgtEl>
                                          <p:spTgt spid="2"/>
                                        </p:tgtEl>
                                        <p:attrNameLst>
                                          <p:attrName>ppt_w</p:attrName>
                                        </p:attrNameLst>
                                      </p:cBhvr>
                                      <p:tavLst>
                                        <p:tav tm="0">
                                          <p:val>
                                            <p:fltVal val="0"/>
                                          </p:val>
                                        </p:tav>
                                        <p:tav tm="100000">
                                          <p:val>
                                            <p:strVal val="#ppt_w"/>
                                          </p:val>
                                        </p:tav>
                                      </p:tavLst>
                                    </p:anim>
                                    <p:anim calcmode="lin" valueType="num">
                                      <p:cBhvr>
                                        <p:cTn id="8" dur="1250" fill="hold"/>
                                        <p:tgtEl>
                                          <p:spTgt spid="2"/>
                                        </p:tgtEl>
                                        <p:attrNameLst>
                                          <p:attrName>ppt_h</p:attrName>
                                        </p:attrNameLst>
                                      </p:cBhvr>
                                      <p:tavLst>
                                        <p:tav tm="0">
                                          <p:val>
                                            <p:fltVal val="0"/>
                                          </p:val>
                                        </p:tav>
                                        <p:tav tm="100000">
                                          <p:val>
                                            <p:strVal val="#ppt_h"/>
                                          </p:val>
                                        </p:tav>
                                      </p:tavLst>
                                    </p:anim>
                                    <p:animEffect transition="in" filter="fade">
                                      <p:cBhvr>
                                        <p:cTn id="9" dur="125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down)">
                                      <p:cBhvr>
                                        <p:cTn id="14" dur="1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wipe(down)">
                                      <p:cBhvr>
                                        <p:cTn id="19" dur="1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a:extLst>
              <a:ext uri="{FF2B5EF4-FFF2-40B4-BE49-F238E27FC236}">
                <a16:creationId xmlns:a16="http://schemas.microsoft.com/office/drawing/2014/main" id="{809690E3-8DB8-0597-AF43-AFB95D022671}"/>
              </a:ext>
            </a:extLst>
          </p:cNvPr>
          <p:cNvSpPr>
            <a:spLocks noGrp="1"/>
          </p:cNvSpPr>
          <p:nvPr>
            <p:ph type="title"/>
          </p:nvPr>
        </p:nvSpPr>
        <p:spPr>
          <a:xfrm>
            <a:off x="648930" y="629267"/>
            <a:ext cx="9252154" cy="1016654"/>
          </a:xfrm>
        </p:spPr>
        <p:txBody>
          <a:bodyPr>
            <a:normAutofit/>
          </a:bodyPr>
          <a:lstStyle/>
          <a:p>
            <a:pPr algn="ctr"/>
            <a:r>
              <a:rPr lang="it-IT" b="1" dirty="0">
                <a:solidFill>
                  <a:srgbClr val="EBEBEB"/>
                </a:solidFill>
              </a:rPr>
              <a:t>Coordinamento tra uffici</a:t>
            </a:r>
          </a:p>
        </p:txBody>
      </p:sp>
      <p:pic>
        <p:nvPicPr>
          <p:cNvPr id="4" name="Video 3" title="Uomo che cammina mentre tocca erba di grano">
            <a:hlinkClick r:id="" action="ppaction://media"/>
            <a:extLst>
              <a:ext uri="{FF2B5EF4-FFF2-40B4-BE49-F238E27FC236}">
                <a16:creationId xmlns:a16="http://schemas.microsoft.com/office/drawing/2014/main" id="{441E2899-6E91-BA2E-1356-E1A87047F1EA}"/>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53484" y="2846020"/>
            <a:ext cx="5451627" cy="3066539"/>
          </a:xfrm>
          <a:prstGeom prst="rect">
            <a:avLst/>
          </a:prstGeom>
          <a:effectLst/>
        </p:spPr>
      </p:pic>
      <p:sp>
        <p:nvSpPr>
          <p:cNvPr id="8" name="Segnaposto contenuto 7">
            <a:extLst>
              <a:ext uri="{FF2B5EF4-FFF2-40B4-BE49-F238E27FC236}">
                <a16:creationId xmlns:a16="http://schemas.microsoft.com/office/drawing/2014/main" id="{F97C8C2F-3AD7-2DAD-0C51-2BC3BD1B4981}"/>
              </a:ext>
            </a:extLst>
          </p:cNvPr>
          <p:cNvSpPr>
            <a:spLocks noGrp="1"/>
          </p:cNvSpPr>
          <p:nvPr>
            <p:ph sz="quarter" idx="13"/>
          </p:nvPr>
        </p:nvSpPr>
        <p:spPr>
          <a:xfrm>
            <a:off x="6421089" y="2548281"/>
            <a:ext cx="5122606" cy="3658689"/>
          </a:xfrm>
        </p:spPr>
        <p:txBody>
          <a:bodyPr>
            <a:normAutofit/>
          </a:bodyPr>
          <a:lstStyle/>
          <a:p>
            <a:r>
              <a:rPr lang="it-IT" dirty="0"/>
              <a:t>Come veicolare con immediatezza gli esiti delle indagini e il materiale probatorio utile acquisito in sede penale?</a:t>
            </a:r>
          </a:p>
          <a:p>
            <a:endParaRPr lang="it-IT" dirty="0"/>
          </a:p>
          <a:p>
            <a:r>
              <a:rPr lang="it-IT" dirty="0"/>
              <a:t>Acquisizione d’ufficio del Giudice</a:t>
            </a:r>
          </a:p>
          <a:p>
            <a:endParaRPr lang="it-IT" dirty="0"/>
          </a:p>
          <a:p>
            <a:r>
              <a:rPr lang="it-IT" dirty="0"/>
              <a:t>Nuovo ruolo del Pubblico Ministero nella riforma</a:t>
            </a:r>
          </a:p>
          <a:p>
            <a:endParaRPr lang="it-IT" dirty="0"/>
          </a:p>
        </p:txBody>
      </p:sp>
    </p:spTree>
    <p:extLst>
      <p:ext uri="{BB962C8B-B14F-4D97-AF65-F5344CB8AC3E}">
        <p14:creationId xmlns:p14="http://schemas.microsoft.com/office/powerpoint/2010/main" val="28926317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090"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750"/>
                                        <p:tgtEl>
                                          <p:spTgt spid="7"/>
                                        </p:tgtEl>
                                      </p:cBhvr>
                                    </p:animEffect>
                                    <p:anim calcmode="lin" valueType="num">
                                      <p:cBhvr>
                                        <p:cTn id="12" dur="1750" fill="hold"/>
                                        <p:tgtEl>
                                          <p:spTgt spid="7"/>
                                        </p:tgtEl>
                                        <p:attrNameLst>
                                          <p:attrName>ppt_x</p:attrName>
                                        </p:attrNameLst>
                                      </p:cBhvr>
                                      <p:tavLst>
                                        <p:tav tm="0">
                                          <p:val>
                                            <p:strVal val="#ppt_x"/>
                                          </p:val>
                                        </p:tav>
                                        <p:tav tm="100000">
                                          <p:val>
                                            <p:strVal val="#ppt_x"/>
                                          </p:val>
                                        </p:tav>
                                      </p:tavLst>
                                    </p:anim>
                                    <p:anim calcmode="lin" valueType="num">
                                      <p:cBhvr>
                                        <p:cTn id="13" dur="175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8">
                                            <p:txEl>
                                              <p:pRg st="0" end="0"/>
                                            </p:txEl>
                                          </p:spTgt>
                                        </p:tgtEl>
                                        <p:attrNameLst>
                                          <p:attrName>style.visibility</p:attrName>
                                        </p:attrNameLst>
                                      </p:cBhvr>
                                      <p:to>
                                        <p:strVal val="visible"/>
                                      </p:to>
                                    </p:set>
                                    <p:animEffect transition="in" filter="fade">
                                      <p:cBhvr>
                                        <p:cTn id="18" dur="1500"/>
                                        <p:tgtEl>
                                          <p:spTgt spid="8">
                                            <p:txEl>
                                              <p:pRg st="0" end="0"/>
                                            </p:txEl>
                                          </p:spTgt>
                                        </p:tgtEl>
                                      </p:cBhvr>
                                    </p:animEffect>
                                    <p:anim calcmode="lin" valueType="num">
                                      <p:cBhvr>
                                        <p:cTn id="19" dur="15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20" dur="15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8">
                                            <p:txEl>
                                              <p:pRg st="2" end="2"/>
                                            </p:txEl>
                                          </p:spTgt>
                                        </p:tgtEl>
                                        <p:attrNameLst>
                                          <p:attrName>style.visibility</p:attrName>
                                        </p:attrNameLst>
                                      </p:cBhvr>
                                      <p:to>
                                        <p:strVal val="visible"/>
                                      </p:to>
                                    </p:set>
                                    <p:animEffect transition="in" filter="fade">
                                      <p:cBhvr>
                                        <p:cTn id="25" dur="1500"/>
                                        <p:tgtEl>
                                          <p:spTgt spid="8">
                                            <p:txEl>
                                              <p:pRg st="2" end="2"/>
                                            </p:txEl>
                                          </p:spTgt>
                                        </p:tgtEl>
                                      </p:cBhvr>
                                    </p:animEffect>
                                    <p:anim calcmode="lin" valueType="num">
                                      <p:cBhvr>
                                        <p:cTn id="26" dur="15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27" dur="15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8">
                                            <p:txEl>
                                              <p:pRg st="4" end="4"/>
                                            </p:txEl>
                                          </p:spTgt>
                                        </p:tgtEl>
                                        <p:attrNameLst>
                                          <p:attrName>style.visibility</p:attrName>
                                        </p:attrNameLst>
                                      </p:cBhvr>
                                      <p:to>
                                        <p:strVal val="visible"/>
                                      </p:to>
                                    </p:set>
                                    <p:animEffect transition="in" filter="fade">
                                      <p:cBhvr>
                                        <p:cTn id="32" dur="1500"/>
                                        <p:tgtEl>
                                          <p:spTgt spid="8">
                                            <p:txEl>
                                              <p:pRg st="4" end="4"/>
                                            </p:txEl>
                                          </p:spTgt>
                                        </p:tgtEl>
                                      </p:cBhvr>
                                    </p:animEffect>
                                    <p:anim calcmode="lin" valueType="num">
                                      <p:cBhvr>
                                        <p:cTn id="33" dur="1500" fill="hold"/>
                                        <p:tgtEl>
                                          <p:spTgt spid="8">
                                            <p:txEl>
                                              <p:pRg st="4" end="4"/>
                                            </p:txEl>
                                          </p:spTgt>
                                        </p:tgtEl>
                                        <p:attrNameLst>
                                          <p:attrName>ppt_x</p:attrName>
                                        </p:attrNameLst>
                                      </p:cBhvr>
                                      <p:tavLst>
                                        <p:tav tm="0">
                                          <p:val>
                                            <p:strVal val="#ppt_x"/>
                                          </p:val>
                                        </p:tav>
                                        <p:tav tm="100000">
                                          <p:val>
                                            <p:strVal val="#ppt_x"/>
                                          </p:val>
                                        </p:tav>
                                      </p:tavLst>
                                    </p:anim>
                                    <p:anim calcmode="lin" valueType="num">
                                      <p:cBhvr>
                                        <p:cTn id="34" dur="1500" fill="hold"/>
                                        <p:tgtEl>
                                          <p:spTgt spid="8">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35" repeatCount="indefinite" fill="hold" display="0">
                  <p:stCondLst>
                    <p:cond delay="indefinite"/>
                  </p:stCondLst>
                </p:cTn>
                <p:tgtEl>
                  <p:spTgt spid="4"/>
                </p:tgtEl>
              </p:cMediaNode>
            </p:video>
            <p:seq concurrent="1" nextAc="seek">
              <p:cTn id="36" restart="whenNotActive" fill="hold" evtFilter="cancelBubble" nodeType="interactiveSeq">
                <p:stCondLst>
                  <p:cond evt="onClick" delay="0">
                    <p:tgtEl>
                      <p:spTgt spid="4"/>
                    </p:tgtEl>
                  </p:cond>
                </p:stCondLst>
                <p:endSync evt="end" delay="0">
                  <p:rtn val="all"/>
                </p:endSync>
                <p:childTnLst>
                  <p:par>
                    <p:cTn id="37" fill="hold">
                      <p:stCondLst>
                        <p:cond delay="0"/>
                      </p:stCondLst>
                      <p:childTnLst>
                        <p:par>
                          <p:cTn id="38" fill="hold">
                            <p:stCondLst>
                              <p:cond delay="0"/>
                            </p:stCondLst>
                            <p:childTnLst>
                              <p:par>
                                <p:cTn id="39" presetID="2" presetClass="mediacall" presetSubtype="0" fill="hold" nodeType="clickEffect">
                                  <p:stCondLst>
                                    <p:cond delay="0"/>
                                  </p:stCondLst>
                                  <p:childTnLst>
                                    <p:cmd type="call" cmd="togglePause">
                                      <p:cBhvr>
                                        <p:cTn id="40" dur="1" fill="hold"/>
                                        <p:tgtEl>
                                          <p:spTgt spid="4"/>
                                        </p:tgtEl>
                                      </p:cBhvr>
                                    </p:cmd>
                                  </p:childTnLst>
                                </p:cTn>
                              </p:par>
                            </p:childTnLst>
                          </p:cTn>
                        </p:par>
                      </p:childTnLst>
                    </p:cTn>
                  </p:par>
                </p:childTnLst>
              </p:cTn>
              <p:nextCondLst>
                <p:cond evt="onClick" delay="0">
                  <p:tgtEl>
                    <p:spTgt spid="4"/>
                  </p:tgtEl>
                </p:cond>
              </p:nextCondLst>
            </p:seq>
          </p:childTnLst>
        </p:cTn>
      </p:par>
    </p:tnLst>
    <p:bldLst>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691B1B-8578-67E8-26AB-71303D864E1E}"/>
              </a:ext>
            </a:extLst>
          </p:cNvPr>
          <p:cNvSpPr>
            <a:spLocks noGrp="1"/>
          </p:cNvSpPr>
          <p:nvPr>
            <p:ph type="title"/>
          </p:nvPr>
        </p:nvSpPr>
        <p:spPr>
          <a:xfrm>
            <a:off x="648930" y="629267"/>
            <a:ext cx="9252154" cy="1016654"/>
          </a:xfrm>
        </p:spPr>
        <p:txBody>
          <a:bodyPr>
            <a:normAutofit/>
          </a:bodyPr>
          <a:lstStyle/>
          <a:p>
            <a:pPr algn="ctr">
              <a:lnSpc>
                <a:spcPct val="90000"/>
              </a:lnSpc>
            </a:pPr>
            <a:r>
              <a:rPr lang="it-IT" sz="3300" b="1" dirty="0">
                <a:solidFill>
                  <a:srgbClr val="EBEBEB"/>
                </a:solidFill>
              </a:rPr>
              <a:t>Provvedimenti sulla responsabilità genitoriale in presenza di violenza </a:t>
            </a:r>
          </a:p>
        </p:txBody>
      </p:sp>
      <p:pic>
        <p:nvPicPr>
          <p:cNvPr id="14" name="Video 12" title="Giovane ragazza che disegna">
            <a:hlinkClick r:id="" action="ppaction://media"/>
            <a:extLst>
              <a:ext uri="{FF2B5EF4-FFF2-40B4-BE49-F238E27FC236}">
                <a16:creationId xmlns:a16="http://schemas.microsoft.com/office/drawing/2014/main" id="{072A6CF9-B57E-9EBD-E5E7-FAA24ED32024}"/>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53484" y="2286162"/>
            <a:ext cx="3981199" cy="3212840"/>
          </a:xfrm>
          <a:prstGeom prst="rect">
            <a:avLst/>
          </a:prstGeom>
          <a:effectLst/>
        </p:spPr>
      </p:pic>
      <p:sp>
        <p:nvSpPr>
          <p:cNvPr id="16" name="Segnaposto contenuto 15">
            <a:extLst>
              <a:ext uri="{FF2B5EF4-FFF2-40B4-BE49-F238E27FC236}">
                <a16:creationId xmlns:a16="http://schemas.microsoft.com/office/drawing/2014/main" id="{CB5766CE-906A-D225-C0AD-C698A8E675F8}"/>
              </a:ext>
            </a:extLst>
          </p:cNvPr>
          <p:cNvSpPr>
            <a:spLocks noGrp="1"/>
          </p:cNvSpPr>
          <p:nvPr>
            <p:ph idx="1"/>
          </p:nvPr>
        </p:nvSpPr>
        <p:spPr>
          <a:xfrm>
            <a:off x="4955286" y="1828801"/>
            <a:ext cx="6588409" cy="4378170"/>
          </a:xfrm>
        </p:spPr>
        <p:txBody>
          <a:bodyPr>
            <a:normAutofit/>
          </a:bodyPr>
          <a:lstStyle/>
          <a:p>
            <a:pPr lvl="0" algn="just">
              <a:lnSpc>
                <a:spcPct val="90000"/>
              </a:lnSpc>
            </a:pPr>
            <a:endParaRPr lang="it-IT" sz="1700" dirty="0"/>
          </a:p>
          <a:p>
            <a:pPr lvl="0" algn="just">
              <a:lnSpc>
                <a:spcPct val="90000"/>
              </a:lnSpc>
            </a:pPr>
            <a:r>
              <a:rPr lang="it-IT" sz="1700" dirty="0"/>
              <a:t>Può adottare nei casi gravi e dimostrati, provvedimenti di decadenza dalla responsabilità genitoriale</a:t>
            </a:r>
          </a:p>
          <a:p>
            <a:pPr lvl="0" algn="just">
              <a:lnSpc>
                <a:spcPct val="90000"/>
              </a:lnSpc>
            </a:pPr>
            <a:r>
              <a:rPr lang="it-IT" sz="1700" dirty="0"/>
              <a:t>Disporre affidamento </a:t>
            </a:r>
            <a:r>
              <a:rPr lang="it-IT" sz="1700" dirty="0" err="1"/>
              <a:t>supersclusivo</a:t>
            </a:r>
            <a:r>
              <a:rPr lang="it-IT" sz="1700" dirty="0"/>
              <a:t> alla madre (dopo avere accertato la veridicità della violenza)</a:t>
            </a:r>
            <a:endParaRPr lang="en-US" sz="1700" dirty="0"/>
          </a:p>
          <a:p>
            <a:pPr lvl="0">
              <a:lnSpc>
                <a:spcPct val="90000"/>
              </a:lnSpc>
            </a:pPr>
            <a:endParaRPr lang="it-IT" sz="1700" dirty="0"/>
          </a:p>
          <a:p>
            <a:pPr lvl="0">
              <a:lnSpc>
                <a:spcPct val="90000"/>
              </a:lnSpc>
            </a:pPr>
            <a:r>
              <a:rPr lang="it-IT" sz="1700" dirty="0"/>
              <a:t>Regolamentare gli incontri con il padre in luogo protetto ma verificarne costantemente l’andamento </a:t>
            </a:r>
          </a:p>
          <a:p>
            <a:pPr lvl="0">
              <a:lnSpc>
                <a:spcPct val="90000"/>
              </a:lnSpc>
            </a:pPr>
            <a:endParaRPr lang="it-IT" sz="1700" dirty="0"/>
          </a:p>
          <a:p>
            <a:pPr lvl="0">
              <a:lnSpc>
                <a:spcPct val="90000"/>
              </a:lnSpc>
            </a:pPr>
            <a:r>
              <a:rPr lang="it-IT" sz="1700" dirty="0"/>
              <a:t>Incarico ai servizi specializzati</a:t>
            </a:r>
            <a:endParaRPr lang="en-US" sz="1700" dirty="0"/>
          </a:p>
          <a:p>
            <a:pPr lvl="0">
              <a:lnSpc>
                <a:spcPct val="90000"/>
              </a:lnSpc>
            </a:pPr>
            <a:endParaRPr lang="it-IT" sz="1700" dirty="0"/>
          </a:p>
          <a:p>
            <a:pPr lvl="0">
              <a:lnSpc>
                <a:spcPct val="90000"/>
              </a:lnSpc>
            </a:pPr>
            <a:r>
              <a:rPr lang="it-IT" sz="1700" dirty="0"/>
              <a:t>Avviare un percorso di recupero del padre presso centri specializzati</a:t>
            </a:r>
            <a:endParaRPr lang="en-US" sz="1700" dirty="0"/>
          </a:p>
        </p:txBody>
      </p:sp>
    </p:spTree>
    <p:extLst>
      <p:ext uri="{BB962C8B-B14F-4D97-AF65-F5344CB8AC3E}">
        <p14:creationId xmlns:p14="http://schemas.microsoft.com/office/powerpoint/2010/main" val="36799779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048" fill="hold"/>
                                        <p:tgtEl>
                                          <p:spTgt spid="14"/>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down)">
                                      <p:cBhvr>
                                        <p:cTn id="11" dur="1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nodeType="clickEffect">
                                  <p:stCondLst>
                                    <p:cond delay="0"/>
                                  </p:stCondLst>
                                  <p:childTnLst>
                                    <p:set>
                                      <p:cBhvr>
                                        <p:cTn id="15" dur="1" fill="hold">
                                          <p:stCondLst>
                                            <p:cond delay="0"/>
                                          </p:stCondLst>
                                        </p:cTn>
                                        <p:tgtEl>
                                          <p:spTgt spid="16">
                                            <p:txEl>
                                              <p:pRg st="1" end="1"/>
                                            </p:txEl>
                                          </p:spTgt>
                                        </p:tgtEl>
                                        <p:attrNameLst>
                                          <p:attrName>style.visibility</p:attrName>
                                        </p:attrNameLst>
                                      </p:cBhvr>
                                      <p:to>
                                        <p:strVal val="visible"/>
                                      </p:to>
                                    </p:set>
                                    <p:anim calcmode="lin" valueType="num">
                                      <p:cBhvr>
                                        <p:cTn id="16" dur="1500" fill="hold"/>
                                        <p:tgtEl>
                                          <p:spTgt spid="16">
                                            <p:txEl>
                                              <p:pRg st="1" end="1"/>
                                            </p:txEl>
                                          </p:spTgt>
                                        </p:tgtEl>
                                        <p:attrNameLst>
                                          <p:attrName>ppt_w</p:attrName>
                                        </p:attrNameLst>
                                      </p:cBhvr>
                                      <p:tavLst>
                                        <p:tav tm="0">
                                          <p:val>
                                            <p:fltVal val="0"/>
                                          </p:val>
                                        </p:tav>
                                        <p:tav tm="100000">
                                          <p:val>
                                            <p:strVal val="#ppt_w"/>
                                          </p:val>
                                        </p:tav>
                                      </p:tavLst>
                                    </p:anim>
                                    <p:anim calcmode="lin" valueType="num">
                                      <p:cBhvr>
                                        <p:cTn id="17" dur="1500" fill="hold"/>
                                        <p:tgtEl>
                                          <p:spTgt spid="16">
                                            <p:txEl>
                                              <p:pRg st="1" end="1"/>
                                            </p:txEl>
                                          </p:spTgt>
                                        </p:tgtEl>
                                        <p:attrNameLst>
                                          <p:attrName>ppt_h</p:attrName>
                                        </p:attrNameLst>
                                      </p:cBhvr>
                                      <p:tavLst>
                                        <p:tav tm="0">
                                          <p:val>
                                            <p:fltVal val="0"/>
                                          </p:val>
                                        </p:tav>
                                        <p:tav tm="100000">
                                          <p:val>
                                            <p:strVal val="#ppt_h"/>
                                          </p:val>
                                        </p:tav>
                                      </p:tavLst>
                                    </p:anim>
                                    <p:animEffect transition="in" filter="fade">
                                      <p:cBhvr>
                                        <p:cTn id="18" dur="1500"/>
                                        <p:tgtEl>
                                          <p:spTgt spid="16">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nodeType="clickEffect">
                                  <p:stCondLst>
                                    <p:cond delay="0"/>
                                  </p:stCondLst>
                                  <p:childTnLst>
                                    <p:set>
                                      <p:cBhvr>
                                        <p:cTn id="22" dur="1" fill="hold">
                                          <p:stCondLst>
                                            <p:cond delay="0"/>
                                          </p:stCondLst>
                                        </p:cTn>
                                        <p:tgtEl>
                                          <p:spTgt spid="16">
                                            <p:txEl>
                                              <p:pRg st="2" end="2"/>
                                            </p:txEl>
                                          </p:spTgt>
                                        </p:tgtEl>
                                        <p:attrNameLst>
                                          <p:attrName>style.visibility</p:attrName>
                                        </p:attrNameLst>
                                      </p:cBhvr>
                                      <p:to>
                                        <p:strVal val="visible"/>
                                      </p:to>
                                    </p:set>
                                    <p:anim calcmode="lin" valueType="num">
                                      <p:cBhvr>
                                        <p:cTn id="23" dur="1500" fill="hold"/>
                                        <p:tgtEl>
                                          <p:spTgt spid="16">
                                            <p:txEl>
                                              <p:pRg st="2" end="2"/>
                                            </p:txEl>
                                          </p:spTgt>
                                        </p:tgtEl>
                                        <p:attrNameLst>
                                          <p:attrName>ppt_w</p:attrName>
                                        </p:attrNameLst>
                                      </p:cBhvr>
                                      <p:tavLst>
                                        <p:tav tm="0">
                                          <p:val>
                                            <p:fltVal val="0"/>
                                          </p:val>
                                        </p:tav>
                                        <p:tav tm="100000">
                                          <p:val>
                                            <p:strVal val="#ppt_w"/>
                                          </p:val>
                                        </p:tav>
                                      </p:tavLst>
                                    </p:anim>
                                    <p:anim calcmode="lin" valueType="num">
                                      <p:cBhvr>
                                        <p:cTn id="24" dur="1500" fill="hold"/>
                                        <p:tgtEl>
                                          <p:spTgt spid="16">
                                            <p:txEl>
                                              <p:pRg st="2" end="2"/>
                                            </p:txEl>
                                          </p:spTgt>
                                        </p:tgtEl>
                                        <p:attrNameLst>
                                          <p:attrName>ppt_h</p:attrName>
                                        </p:attrNameLst>
                                      </p:cBhvr>
                                      <p:tavLst>
                                        <p:tav tm="0">
                                          <p:val>
                                            <p:fltVal val="0"/>
                                          </p:val>
                                        </p:tav>
                                        <p:tav tm="100000">
                                          <p:val>
                                            <p:strVal val="#ppt_h"/>
                                          </p:val>
                                        </p:tav>
                                      </p:tavLst>
                                    </p:anim>
                                    <p:animEffect transition="in" filter="fade">
                                      <p:cBhvr>
                                        <p:cTn id="25" dur="1500"/>
                                        <p:tgtEl>
                                          <p:spTgt spid="16">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16">
                                            <p:txEl>
                                              <p:pRg st="4" end="4"/>
                                            </p:txEl>
                                          </p:spTgt>
                                        </p:tgtEl>
                                        <p:attrNameLst>
                                          <p:attrName>style.visibility</p:attrName>
                                        </p:attrNameLst>
                                      </p:cBhvr>
                                      <p:to>
                                        <p:strVal val="visible"/>
                                      </p:to>
                                    </p:set>
                                    <p:anim calcmode="lin" valueType="num">
                                      <p:cBhvr>
                                        <p:cTn id="30" dur="1500" fill="hold"/>
                                        <p:tgtEl>
                                          <p:spTgt spid="16">
                                            <p:txEl>
                                              <p:pRg st="4" end="4"/>
                                            </p:txEl>
                                          </p:spTgt>
                                        </p:tgtEl>
                                        <p:attrNameLst>
                                          <p:attrName>ppt_w</p:attrName>
                                        </p:attrNameLst>
                                      </p:cBhvr>
                                      <p:tavLst>
                                        <p:tav tm="0">
                                          <p:val>
                                            <p:fltVal val="0"/>
                                          </p:val>
                                        </p:tav>
                                        <p:tav tm="100000">
                                          <p:val>
                                            <p:strVal val="#ppt_w"/>
                                          </p:val>
                                        </p:tav>
                                      </p:tavLst>
                                    </p:anim>
                                    <p:anim calcmode="lin" valueType="num">
                                      <p:cBhvr>
                                        <p:cTn id="31" dur="1500" fill="hold"/>
                                        <p:tgtEl>
                                          <p:spTgt spid="16">
                                            <p:txEl>
                                              <p:pRg st="4" end="4"/>
                                            </p:txEl>
                                          </p:spTgt>
                                        </p:tgtEl>
                                        <p:attrNameLst>
                                          <p:attrName>ppt_h</p:attrName>
                                        </p:attrNameLst>
                                      </p:cBhvr>
                                      <p:tavLst>
                                        <p:tav tm="0">
                                          <p:val>
                                            <p:fltVal val="0"/>
                                          </p:val>
                                        </p:tav>
                                        <p:tav tm="100000">
                                          <p:val>
                                            <p:strVal val="#ppt_h"/>
                                          </p:val>
                                        </p:tav>
                                      </p:tavLst>
                                    </p:anim>
                                    <p:animEffect transition="in" filter="fade">
                                      <p:cBhvr>
                                        <p:cTn id="32" dur="1500"/>
                                        <p:tgtEl>
                                          <p:spTgt spid="16">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nodeType="clickEffect">
                                  <p:stCondLst>
                                    <p:cond delay="0"/>
                                  </p:stCondLst>
                                  <p:childTnLst>
                                    <p:set>
                                      <p:cBhvr>
                                        <p:cTn id="36" dur="1" fill="hold">
                                          <p:stCondLst>
                                            <p:cond delay="0"/>
                                          </p:stCondLst>
                                        </p:cTn>
                                        <p:tgtEl>
                                          <p:spTgt spid="16">
                                            <p:txEl>
                                              <p:pRg st="6" end="6"/>
                                            </p:txEl>
                                          </p:spTgt>
                                        </p:tgtEl>
                                        <p:attrNameLst>
                                          <p:attrName>style.visibility</p:attrName>
                                        </p:attrNameLst>
                                      </p:cBhvr>
                                      <p:to>
                                        <p:strVal val="visible"/>
                                      </p:to>
                                    </p:set>
                                    <p:anim calcmode="lin" valueType="num">
                                      <p:cBhvr>
                                        <p:cTn id="37" dur="1500" fill="hold"/>
                                        <p:tgtEl>
                                          <p:spTgt spid="16">
                                            <p:txEl>
                                              <p:pRg st="6" end="6"/>
                                            </p:txEl>
                                          </p:spTgt>
                                        </p:tgtEl>
                                        <p:attrNameLst>
                                          <p:attrName>ppt_w</p:attrName>
                                        </p:attrNameLst>
                                      </p:cBhvr>
                                      <p:tavLst>
                                        <p:tav tm="0">
                                          <p:val>
                                            <p:fltVal val="0"/>
                                          </p:val>
                                        </p:tav>
                                        <p:tav tm="100000">
                                          <p:val>
                                            <p:strVal val="#ppt_w"/>
                                          </p:val>
                                        </p:tav>
                                      </p:tavLst>
                                    </p:anim>
                                    <p:anim calcmode="lin" valueType="num">
                                      <p:cBhvr>
                                        <p:cTn id="38" dur="1500" fill="hold"/>
                                        <p:tgtEl>
                                          <p:spTgt spid="16">
                                            <p:txEl>
                                              <p:pRg st="6" end="6"/>
                                            </p:txEl>
                                          </p:spTgt>
                                        </p:tgtEl>
                                        <p:attrNameLst>
                                          <p:attrName>ppt_h</p:attrName>
                                        </p:attrNameLst>
                                      </p:cBhvr>
                                      <p:tavLst>
                                        <p:tav tm="0">
                                          <p:val>
                                            <p:fltVal val="0"/>
                                          </p:val>
                                        </p:tav>
                                        <p:tav tm="100000">
                                          <p:val>
                                            <p:strVal val="#ppt_h"/>
                                          </p:val>
                                        </p:tav>
                                      </p:tavLst>
                                    </p:anim>
                                    <p:animEffect transition="in" filter="fade">
                                      <p:cBhvr>
                                        <p:cTn id="39" dur="1500"/>
                                        <p:tgtEl>
                                          <p:spTgt spid="16">
                                            <p:txEl>
                                              <p:pRg st="6" end="6"/>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nodeType="clickEffect">
                                  <p:stCondLst>
                                    <p:cond delay="0"/>
                                  </p:stCondLst>
                                  <p:childTnLst>
                                    <p:set>
                                      <p:cBhvr>
                                        <p:cTn id="43" dur="1" fill="hold">
                                          <p:stCondLst>
                                            <p:cond delay="0"/>
                                          </p:stCondLst>
                                        </p:cTn>
                                        <p:tgtEl>
                                          <p:spTgt spid="16">
                                            <p:txEl>
                                              <p:pRg st="8" end="8"/>
                                            </p:txEl>
                                          </p:spTgt>
                                        </p:tgtEl>
                                        <p:attrNameLst>
                                          <p:attrName>style.visibility</p:attrName>
                                        </p:attrNameLst>
                                      </p:cBhvr>
                                      <p:to>
                                        <p:strVal val="visible"/>
                                      </p:to>
                                    </p:set>
                                    <p:anim calcmode="lin" valueType="num">
                                      <p:cBhvr>
                                        <p:cTn id="44" dur="1500" fill="hold"/>
                                        <p:tgtEl>
                                          <p:spTgt spid="16">
                                            <p:txEl>
                                              <p:pRg st="8" end="8"/>
                                            </p:txEl>
                                          </p:spTgt>
                                        </p:tgtEl>
                                        <p:attrNameLst>
                                          <p:attrName>ppt_w</p:attrName>
                                        </p:attrNameLst>
                                      </p:cBhvr>
                                      <p:tavLst>
                                        <p:tav tm="0">
                                          <p:val>
                                            <p:fltVal val="0"/>
                                          </p:val>
                                        </p:tav>
                                        <p:tav tm="100000">
                                          <p:val>
                                            <p:strVal val="#ppt_w"/>
                                          </p:val>
                                        </p:tav>
                                      </p:tavLst>
                                    </p:anim>
                                    <p:anim calcmode="lin" valueType="num">
                                      <p:cBhvr>
                                        <p:cTn id="45" dur="1500" fill="hold"/>
                                        <p:tgtEl>
                                          <p:spTgt spid="16">
                                            <p:txEl>
                                              <p:pRg st="8" end="8"/>
                                            </p:txEl>
                                          </p:spTgt>
                                        </p:tgtEl>
                                        <p:attrNameLst>
                                          <p:attrName>ppt_h</p:attrName>
                                        </p:attrNameLst>
                                      </p:cBhvr>
                                      <p:tavLst>
                                        <p:tav tm="0">
                                          <p:val>
                                            <p:fltVal val="0"/>
                                          </p:val>
                                        </p:tav>
                                        <p:tav tm="100000">
                                          <p:val>
                                            <p:strVal val="#ppt_h"/>
                                          </p:val>
                                        </p:tav>
                                      </p:tavLst>
                                    </p:anim>
                                    <p:animEffect transition="in" filter="fade">
                                      <p:cBhvr>
                                        <p:cTn id="46" dur="1500"/>
                                        <p:tgtEl>
                                          <p:spTgt spid="1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47" repeatCount="indefinite" fill="hold" display="0">
                  <p:stCondLst>
                    <p:cond delay="indefinite"/>
                  </p:stCondLst>
                </p:cTn>
                <p:tgtEl>
                  <p:spTgt spid="14"/>
                </p:tgtEl>
              </p:cMediaNode>
            </p:video>
            <p:seq concurrent="1" nextAc="seek">
              <p:cTn id="48" restart="whenNotActive" fill="hold" evtFilter="cancelBubble" nodeType="interactiveSeq">
                <p:stCondLst>
                  <p:cond evt="onClick" delay="0">
                    <p:tgtEl>
                      <p:spTgt spid="14"/>
                    </p:tgtEl>
                  </p:cond>
                </p:stCondLst>
                <p:endSync evt="end" delay="0">
                  <p:rtn val="all"/>
                </p:endSync>
                <p:childTnLst>
                  <p:par>
                    <p:cTn id="49" fill="hold">
                      <p:stCondLst>
                        <p:cond delay="0"/>
                      </p:stCondLst>
                      <p:childTnLst>
                        <p:par>
                          <p:cTn id="50" fill="hold">
                            <p:stCondLst>
                              <p:cond delay="0"/>
                            </p:stCondLst>
                            <p:childTnLst>
                              <p:par>
                                <p:cTn id="51" presetID="2" presetClass="mediacall" presetSubtype="0" fill="hold" nodeType="clickEffect">
                                  <p:stCondLst>
                                    <p:cond delay="0"/>
                                  </p:stCondLst>
                                  <p:childTnLst>
                                    <p:cmd type="call" cmd="togglePause">
                                      <p:cBhvr>
                                        <p:cTn id="52" dur="1" fill="hold"/>
                                        <p:tgtEl>
                                          <p:spTgt spid="14"/>
                                        </p:tgtEl>
                                      </p:cBhvr>
                                    </p:cmd>
                                  </p:childTnLst>
                                </p:cTn>
                              </p:par>
                            </p:childTnLst>
                          </p:cTn>
                        </p:par>
                      </p:childTnLst>
                    </p:cTn>
                  </p:par>
                </p:childTnLst>
              </p:cTn>
              <p:nextCondLst>
                <p:cond evt="onClick" delay="0">
                  <p:tgtEl>
                    <p:spTgt spid="14"/>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1B68C77-138E-4BF7-A276-BD0C78A4219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2" name="Picture 11">
            <a:extLst>
              <a:ext uri="{FF2B5EF4-FFF2-40B4-BE49-F238E27FC236}">
                <a16:creationId xmlns:a16="http://schemas.microsoft.com/office/drawing/2014/main" id="{7C268552-D473-46ED-B1B8-422042C4DEF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4" name="Oval 13">
            <a:extLst>
              <a:ext uri="{FF2B5EF4-FFF2-40B4-BE49-F238E27FC236}">
                <a16:creationId xmlns:a16="http://schemas.microsoft.com/office/drawing/2014/main" id="{4AC0CD9D-7610-4620-93B4-798CCD9AB5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pic>
        <p:nvPicPr>
          <p:cNvPr id="16" name="Picture 15">
            <a:extLst>
              <a:ext uri="{FF2B5EF4-FFF2-40B4-BE49-F238E27FC236}">
                <a16:creationId xmlns:a16="http://schemas.microsoft.com/office/drawing/2014/main" id="{B9238B3E-24AA-439A-B527-6C5DF6D7214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8" name="Picture 17">
            <a:extLst>
              <a:ext uri="{FF2B5EF4-FFF2-40B4-BE49-F238E27FC236}">
                <a16:creationId xmlns:a16="http://schemas.microsoft.com/office/drawing/2014/main" id="{69F01145-BEA3-4CBF-AA21-10077B948CA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20" name="Rectangle 19">
            <a:extLst>
              <a:ext uri="{FF2B5EF4-FFF2-40B4-BE49-F238E27FC236}">
                <a16:creationId xmlns:a16="http://schemas.microsoft.com/office/drawing/2014/main" id="{DE4D62F9-188E-4530-84C2-24BDEE4BEB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22" name="Rectangle 21">
            <a:extLst>
              <a:ext uri="{FF2B5EF4-FFF2-40B4-BE49-F238E27FC236}">
                <a16:creationId xmlns:a16="http://schemas.microsoft.com/office/drawing/2014/main" id="{757B325C-3E35-45CF-9D07-3BCB281F3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graphicFrame>
        <p:nvGraphicFramePr>
          <p:cNvPr id="6" name="Diagramma 5">
            <a:extLst>
              <a:ext uri="{FF2B5EF4-FFF2-40B4-BE49-F238E27FC236}">
                <a16:creationId xmlns:a16="http://schemas.microsoft.com/office/drawing/2014/main" id="{F0953496-B793-014C-80C8-59F5219F959F}"/>
              </a:ext>
            </a:extLst>
          </p:cNvPr>
          <p:cNvGraphicFramePr/>
          <p:nvPr>
            <p:extLst>
              <p:ext uri="{D42A27DB-BD31-4B8C-83A1-F6EECF244321}">
                <p14:modId xmlns:p14="http://schemas.microsoft.com/office/powerpoint/2010/main" val="3611718471"/>
              </p:ext>
            </p:extLst>
          </p:nvPr>
        </p:nvGraphicFramePr>
        <p:xfrm>
          <a:off x="8448000" y="1141407"/>
          <a:ext cx="3744000" cy="5544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24" name="Freeform 36">
            <a:extLst>
              <a:ext uri="{FF2B5EF4-FFF2-40B4-BE49-F238E27FC236}">
                <a16:creationId xmlns:a16="http://schemas.microsoft.com/office/drawing/2014/main" id="{C24BEC42-AFF3-40D1-93A2-A27A42E1E2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463681"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useBgFill="1">
        <p:nvSpPr>
          <p:cNvPr id="26" name="Freeform: Shape 25">
            <a:extLst>
              <a:ext uri="{FF2B5EF4-FFF2-40B4-BE49-F238E27FC236}">
                <a16:creationId xmlns:a16="http://schemas.microsoft.com/office/drawing/2014/main" id="{608F427C-1EC9-4280-9367-F2B3AA063E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809954" cy="6858000"/>
          </a:xfrm>
          <a:custGeom>
            <a:avLst/>
            <a:gdLst>
              <a:gd name="connsiteX0" fmla="*/ 6465239 w 7809954"/>
              <a:gd name="connsiteY0" fmla="*/ 0 h 6858000"/>
              <a:gd name="connsiteX1" fmla="*/ 7808777 w 7809954"/>
              <a:gd name="connsiteY1" fmla="*/ 0 h 6858000"/>
              <a:gd name="connsiteX2" fmla="*/ 7783732 w 7809954"/>
              <a:gd name="connsiteY2" fmla="*/ 155676 h 6858000"/>
              <a:gd name="connsiteX3" fmla="*/ 7759863 w 7809954"/>
              <a:gd name="connsiteY3" fmla="*/ 310667 h 6858000"/>
              <a:gd name="connsiteX4" fmla="*/ 7736499 w 7809954"/>
              <a:gd name="connsiteY4" fmla="*/ 466344 h 6858000"/>
              <a:gd name="connsiteX5" fmla="*/ 7716496 w 7809954"/>
              <a:gd name="connsiteY5" fmla="*/ 622706 h 6858000"/>
              <a:gd name="connsiteX6" fmla="*/ 7696325 w 7809954"/>
              <a:gd name="connsiteY6" fmla="*/ 778383 h 6858000"/>
              <a:gd name="connsiteX7" fmla="*/ 7677499 w 7809954"/>
              <a:gd name="connsiteY7" fmla="*/ 934745 h 6858000"/>
              <a:gd name="connsiteX8" fmla="*/ 7661363 w 7809954"/>
              <a:gd name="connsiteY8" fmla="*/ 1089050 h 6858000"/>
              <a:gd name="connsiteX9" fmla="*/ 7646067 w 7809954"/>
              <a:gd name="connsiteY9" fmla="*/ 1245413 h 6858000"/>
              <a:gd name="connsiteX10" fmla="*/ 7632115 w 7809954"/>
              <a:gd name="connsiteY10" fmla="*/ 1401089 h 6858000"/>
              <a:gd name="connsiteX11" fmla="*/ 7620013 w 7809954"/>
              <a:gd name="connsiteY11" fmla="*/ 1554023 h 6858000"/>
              <a:gd name="connsiteX12" fmla="*/ 7607910 w 7809954"/>
              <a:gd name="connsiteY12" fmla="*/ 1709013 h 6858000"/>
              <a:gd name="connsiteX13" fmla="*/ 7597825 w 7809954"/>
              <a:gd name="connsiteY13" fmla="*/ 1861947 h 6858000"/>
              <a:gd name="connsiteX14" fmla="*/ 7589925 w 7809954"/>
              <a:gd name="connsiteY14" fmla="*/ 2014880 h 6858000"/>
              <a:gd name="connsiteX15" fmla="*/ 7581688 w 7809954"/>
              <a:gd name="connsiteY15" fmla="*/ 2167128 h 6858000"/>
              <a:gd name="connsiteX16" fmla="*/ 7574797 w 7809954"/>
              <a:gd name="connsiteY16" fmla="*/ 2318004 h 6858000"/>
              <a:gd name="connsiteX17" fmla="*/ 7569922 w 7809954"/>
              <a:gd name="connsiteY17" fmla="*/ 2467508 h 6858000"/>
              <a:gd name="connsiteX18" fmla="*/ 7565720 w 7809954"/>
              <a:gd name="connsiteY18" fmla="*/ 2617013 h 6858000"/>
              <a:gd name="connsiteX19" fmla="*/ 7561686 w 7809954"/>
              <a:gd name="connsiteY19" fmla="*/ 2765145 h 6858000"/>
              <a:gd name="connsiteX20" fmla="*/ 7559837 w 7809954"/>
              <a:gd name="connsiteY20" fmla="*/ 2911221 h 6858000"/>
              <a:gd name="connsiteX21" fmla="*/ 7557820 w 7809954"/>
              <a:gd name="connsiteY21" fmla="*/ 3057296 h 6858000"/>
              <a:gd name="connsiteX22" fmla="*/ 7556811 w 7809954"/>
              <a:gd name="connsiteY22" fmla="*/ 3201314 h 6858000"/>
              <a:gd name="connsiteX23" fmla="*/ 7557820 w 7809954"/>
              <a:gd name="connsiteY23" fmla="*/ 3343960 h 6858000"/>
              <a:gd name="connsiteX24" fmla="*/ 7557820 w 7809954"/>
              <a:gd name="connsiteY24" fmla="*/ 3485235 h 6858000"/>
              <a:gd name="connsiteX25" fmla="*/ 7559837 w 7809954"/>
              <a:gd name="connsiteY25" fmla="*/ 3625138 h 6858000"/>
              <a:gd name="connsiteX26" fmla="*/ 7562862 w 7809954"/>
              <a:gd name="connsiteY26" fmla="*/ 3762298 h 6858000"/>
              <a:gd name="connsiteX27" fmla="*/ 7565720 w 7809954"/>
              <a:gd name="connsiteY27" fmla="*/ 3898087 h 6858000"/>
              <a:gd name="connsiteX28" fmla="*/ 7568914 w 7809954"/>
              <a:gd name="connsiteY28" fmla="*/ 4031132 h 6858000"/>
              <a:gd name="connsiteX29" fmla="*/ 7573788 w 7809954"/>
              <a:gd name="connsiteY29" fmla="*/ 4163491 h 6858000"/>
              <a:gd name="connsiteX30" fmla="*/ 7578999 w 7809954"/>
              <a:gd name="connsiteY30" fmla="*/ 4293793 h 6858000"/>
              <a:gd name="connsiteX31" fmla="*/ 7583705 w 7809954"/>
              <a:gd name="connsiteY31" fmla="*/ 4421352 h 6858000"/>
              <a:gd name="connsiteX32" fmla="*/ 7596985 w 7809954"/>
              <a:gd name="connsiteY32" fmla="*/ 4670298 h 6858000"/>
              <a:gd name="connsiteX33" fmla="*/ 7611104 w 7809954"/>
              <a:gd name="connsiteY33" fmla="*/ 4908956 h 6858000"/>
              <a:gd name="connsiteX34" fmla="*/ 7625896 w 7809954"/>
              <a:gd name="connsiteY34" fmla="*/ 5138013 h 6858000"/>
              <a:gd name="connsiteX35" fmla="*/ 7642201 w 7809954"/>
              <a:gd name="connsiteY35" fmla="*/ 5354726 h 6858000"/>
              <a:gd name="connsiteX36" fmla="*/ 7659178 w 7809954"/>
              <a:gd name="connsiteY36" fmla="*/ 5561838 h 6858000"/>
              <a:gd name="connsiteX37" fmla="*/ 7677499 w 7809954"/>
              <a:gd name="connsiteY37" fmla="*/ 5753862 h 6858000"/>
              <a:gd name="connsiteX38" fmla="*/ 7695485 w 7809954"/>
              <a:gd name="connsiteY38" fmla="*/ 5934227 h 6858000"/>
              <a:gd name="connsiteX39" fmla="*/ 7713470 w 7809954"/>
              <a:gd name="connsiteY39" fmla="*/ 6100191 h 6858000"/>
              <a:gd name="connsiteX40" fmla="*/ 7730447 w 7809954"/>
              <a:gd name="connsiteY40" fmla="*/ 6252438 h 6858000"/>
              <a:gd name="connsiteX41" fmla="*/ 7746584 w 7809954"/>
              <a:gd name="connsiteY41" fmla="*/ 6387541 h 6858000"/>
              <a:gd name="connsiteX42" fmla="*/ 7761880 w 7809954"/>
              <a:gd name="connsiteY42" fmla="*/ 6509613 h 6858000"/>
              <a:gd name="connsiteX43" fmla="*/ 7774655 w 7809954"/>
              <a:gd name="connsiteY43" fmla="*/ 6612483 h 6858000"/>
              <a:gd name="connsiteX44" fmla="*/ 7786757 w 7809954"/>
              <a:gd name="connsiteY44" fmla="*/ 6698894 h 6858000"/>
              <a:gd name="connsiteX45" fmla="*/ 7804071 w 7809954"/>
              <a:gd name="connsiteY45" fmla="*/ 6817538 h 6858000"/>
              <a:gd name="connsiteX46" fmla="*/ 7809954 w 7809954"/>
              <a:gd name="connsiteY46" fmla="*/ 6858000 h 6858000"/>
              <a:gd name="connsiteX47" fmla="*/ 7157124 w 7809954"/>
              <a:gd name="connsiteY47" fmla="*/ 6858000 h 6858000"/>
              <a:gd name="connsiteX48" fmla="*/ 7157124 w 7809954"/>
              <a:gd name="connsiteY48" fmla="*/ 6858000 h 6858000"/>
              <a:gd name="connsiteX49" fmla="*/ 0 w 7809954"/>
              <a:gd name="connsiteY49" fmla="*/ 6858000 h 6858000"/>
              <a:gd name="connsiteX50" fmla="*/ 0 w 7809954"/>
              <a:gd name="connsiteY50" fmla="*/ 0 h 6858000"/>
              <a:gd name="connsiteX51" fmla="*/ 6465239 w 7809954"/>
              <a:gd name="connsiteY5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7809954" h="6858000">
                <a:moveTo>
                  <a:pt x="6465239" y="0"/>
                </a:moveTo>
                <a:lnTo>
                  <a:pt x="7808777" y="0"/>
                </a:lnTo>
                <a:lnTo>
                  <a:pt x="7783732" y="155676"/>
                </a:lnTo>
                <a:lnTo>
                  <a:pt x="7759863" y="310667"/>
                </a:lnTo>
                <a:lnTo>
                  <a:pt x="7736499" y="466344"/>
                </a:lnTo>
                <a:lnTo>
                  <a:pt x="7716496" y="622706"/>
                </a:lnTo>
                <a:lnTo>
                  <a:pt x="7696325" y="778383"/>
                </a:lnTo>
                <a:lnTo>
                  <a:pt x="7677499" y="934745"/>
                </a:lnTo>
                <a:lnTo>
                  <a:pt x="7661363" y="1089050"/>
                </a:lnTo>
                <a:lnTo>
                  <a:pt x="7646067" y="1245413"/>
                </a:lnTo>
                <a:lnTo>
                  <a:pt x="7632115" y="1401089"/>
                </a:lnTo>
                <a:lnTo>
                  <a:pt x="7620013" y="1554023"/>
                </a:lnTo>
                <a:lnTo>
                  <a:pt x="7607910" y="1709013"/>
                </a:lnTo>
                <a:lnTo>
                  <a:pt x="7597825" y="1861947"/>
                </a:lnTo>
                <a:lnTo>
                  <a:pt x="7589925" y="2014880"/>
                </a:lnTo>
                <a:lnTo>
                  <a:pt x="7581688" y="2167128"/>
                </a:lnTo>
                <a:lnTo>
                  <a:pt x="7574797" y="2318004"/>
                </a:lnTo>
                <a:lnTo>
                  <a:pt x="7569922" y="2467508"/>
                </a:lnTo>
                <a:lnTo>
                  <a:pt x="7565720" y="2617013"/>
                </a:lnTo>
                <a:lnTo>
                  <a:pt x="7561686" y="2765145"/>
                </a:lnTo>
                <a:lnTo>
                  <a:pt x="7559837" y="2911221"/>
                </a:lnTo>
                <a:lnTo>
                  <a:pt x="7557820" y="3057296"/>
                </a:lnTo>
                <a:lnTo>
                  <a:pt x="7556811" y="3201314"/>
                </a:lnTo>
                <a:lnTo>
                  <a:pt x="7557820" y="3343960"/>
                </a:lnTo>
                <a:lnTo>
                  <a:pt x="7557820" y="3485235"/>
                </a:lnTo>
                <a:lnTo>
                  <a:pt x="7559837" y="3625138"/>
                </a:lnTo>
                <a:lnTo>
                  <a:pt x="7562862" y="3762298"/>
                </a:lnTo>
                <a:lnTo>
                  <a:pt x="7565720" y="3898087"/>
                </a:lnTo>
                <a:lnTo>
                  <a:pt x="7568914" y="4031132"/>
                </a:lnTo>
                <a:lnTo>
                  <a:pt x="7573788" y="4163491"/>
                </a:lnTo>
                <a:lnTo>
                  <a:pt x="7578999" y="4293793"/>
                </a:lnTo>
                <a:lnTo>
                  <a:pt x="7583705" y="4421352"/>
                </a:lnTo>
                <a:lnTo>
                  <a:pt x="7596985" y="4670298"/>
                </a:lnTo>
                <a:lnTo>
                  <a:pt x="7611104" y="4908956"/>
                </a:lnTo>
                <a:lnTo>
                  <a:pt x="7625896" y="5138013"/>
                </a:lnTo>
                <a:lnTo>
                  <a:pt x="7642201" y="5354726"/>
                </a:lnTo>
                <a:lnTo>
                  <a:pt x="7659178" y="5561838"/>
                </a:lnTo>
                <a:lnTo>
                  <a:pt x="7677499" y="5753862"/>
                </a:lnTo>
                <a:lnTo>
                  <a:pt x="7695485" y="5934227"/>
                </a:lnTo>
                <a:lnTo>
                  <a:pt x="7713470" y="6100191"/>
                </a:lnTo>
                <a:lnTo>
                  <a:pt x="7730447" y="6252438"/>
                </a:lnTo>
                <a:lnTo>
                  <a:pt x="7746584" y="6387541"/>
                </a:lnTo>
                <a:lnTo>
                  <a:pt x="7761880" y="6509613"/>
                </a:lnTo>
                <a:lnTo>
                  <a:pt x="7774655" y="6612483"/>
                </a:lnTo>
                <a:lnTo>
                  <a:pt x="7786757" y="6698894"/>
                </a:lnTo>
                <a:lnTo>
                  <a:pt x="7804071" y="6817538"/>
                </a:lnTo>
                <a:lnTo>
                  <a:pt x="7809954" y="6858000"/>
                </a:lnTo>
                <a:lnTo>
                  <a:pt x="7157124" y="6858000"/>
                </a:lnTo>
                <a:lnTo>
                  <a:pt x="7157124" y="6858000"/>
                </a:lnTo>
                <a:lnTo>
                  <a:pt x="0" y="6858000"/>
                </a:lnTo>
                <a:lnTo>
                  <a:pt x="0" y="0"/>
                </a:lnTo>
                <a:lnTo>
                  <a:pt x="6465239"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Rectangle 27">
            <a:extLst>
              <a:ext uri="{FF2B5EF4-FFF2-40B4-BE49-F238E27FC236}">
                <a16:creationId xmlns:a16="http://schemas.microsoft.com/office/drawing/2014/main" id="{F98810A7-E114-447A-A7D6-69B27CFB56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8" name="Segnaposto contenuto 7">
            <a:extLst>
              <a:ext uri="{FF2B5EF4-FFF2-40B4-BE49-F238E27FC236}">
                <a16:creationId xmlns:a16="http://schemas.microsoft.com/office/drawing/2014/main" id="{9FCD2377-1E05-AF3D-09FC-7789C58DCA51}"/>
              </a:ext>
            </a:extLst>
          </p:cNvPr>
          <p:cNvSpPr>
            <a:spLocks noGrp="1"/>
          </p:cNvSpPr>
          <p:nvPr>
            <p:ph idx="1"/>
          </p:nvPr>
        </p:nvSpPr>
        <p:spPr/>
        <p:txBody>
          <a:bodyPr/>
          <a:lstStyle/>
          <a:p>
            <a:endParaRPr lang="it-IT" dirty="0"/>
          </a:p>
        </p:txBody>
      </p:sp>
      <p:pic>
        <p:nvPicPr>
          <p:cNvPr id="11" name="Video 9" title="Onde oceano grandi">
            <a:hlinkClick r:id="" action="ppaction://media"/>
            <a:extLst>
              <a:ext uri="{FF2B5EF4-FFF2-40B4-BE49-F238E27FC236}">
                <a16:creationId xmlns:a16="http://schemas.microsoft.com/office/drawing/2014/main" id="{8A396365-C9C5-842E-861F-8D36CF1EA4F4}"/>
              </a:ext>
            </a:extLst>
          </p:cNvPr>
          <p:cNvPicPr>
            <a:picLocks noChangeAspect="1"/>
          </p:cNvPicPr>
          <p:nvPr>
            <a:videoFile r:link="rId2"/>
            <p:extLst>
              <p:ext uri="{DAA4B4D4-6D71-4841-9C94-3DE7FCFB9230}">
                <p14:media xmlns:p14="http://schemas.microsoft.com/office/powerpoint/2010/main" r:embed="rId1"/>
              </p:ext>
            </p:extLst>
          </p:nvPr>
        </p:nvPicPr>
        <p:blipFill>
          <a:blip r:embed="rId13"/>
          <a:stretch>
            <a:fillRect/>
          </a:stretch>
        </p:blipFill>
        <p:spPr>
          <a:xfrm>
            <a:off x="0" y="0"/>
            <a:ext cx="7578724" cy="6858000"/>
          </a:xfrm>
          <a:prstGeom prst="rect">
            <a:avLst/>
          </a:prstGeom>
        </p:spPr>
      </p:pic>
    </p:spTree>
    <p:extLst>
      <p:ext uri="{BB962C8B-B14F-4D97-AF65-F5344CB8AC3E}">
        <p14:creationId xmlns:p14="http://schemas.microsoft.com/office/powerpoint/2010/main" val="116924311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0133"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77626" y="349977"/>
            <a:ext cx="9404723" cy="1400530"/>
          </a:xfrm>
          <a:solidFill>
            <a:srgbClr val="00B050"/>
          </a:solidFill>
        </p:spPr>
        <p:txBody>
          <a:bodyPr/>
          <a:lstStyle/>
          <a:p>
            <a:pPr algn="ctr"/>
            <a:r>
              <a:rPr lang="it-IT" dirty="0"/>
              <a:t>Convenzione di Istanbul</a:t>
            </a:r>
            <a:br>
              <a:rPr lang="it-IT" dirty="0"/>
            </a:br>
            <a:r>
              <a:rPr lang="it-IT" sz="2000" dirty="0"/>
              <a:t>approvata dal Consiglio d’Europa il 7 aprile 2011</a:t>
            </a:r>
            <a:br>
              <a:rPr lang="it-IT" sz="2000" dirty="0"/>
            </a:br>
            <a:r>
              <a:rPr lang="it-IT" sz="2000" dirty="0"/>
              <a:t>è un trattato internazionale sottoscritta da 45 Paesi</a:t>
            </a:r>
          </a:p>
        </p:txBody>
      </p:sp>
      <p:graphicFrame>
        <p:nvGraphicFramePr>
          <p:cNvPr id="4" name="Segnaposto contenuto 3"/>
          <p:cNvGraphicFramePr>
            <a:graphicFrameLocks noGrp="1"/>
          </p:cNvGraphicFramePr>
          <p:nvPr>
            <p:ph idx="1"/>
          </p:nvPr>
        </p:nvGraphicFramePr>
        <p:xfrm>
          <a:off x="1981200" y="1927653"/>
          <a:ext cx="8229600" cy="45803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0650172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250" fill="hold"/>
                                        <p:tgtEl>
                                          <p:spTgt spid="2"/>
                                        </p:tgtEl>
                                        <p:attrNameLst>
                                          <p:attrName>ppt_w</p:attrName>
                                        </p:attrNameLst>
                                      </p:cBhvr>
                                      <p:tavLst>
                                        <p:tav tm="0">
                                          <p:val>
                                            <p:fltVal val="0"/>
                                          </p:val>
                                        </p:tav>
                                        <p:tav tm="100000">
                                          <p:val>
                                            <p:strVal val="#ppt_w"/>
                                          </p:val>
                                        </p:tav>
                                      </p:tavLst>
                                    </p:anim>
                                    <p:anim calcmode="lin" valueType="num">
                                      <p:cBhvr>
                                        <p:cTn id="8" dur="1250" fill="hold"/>
                                        <p:tgtEl>
                                          <p:spTgt spid="2"/>
                                        </p:tgtEl>
                                        <p:attrNameLst>
                                          <p:attrName>ppt_h</p:attrName>
                                        </p:attrNameLst>
                                      </p:cBhvr>
                                      <p:tavLst>
                                        <p:tav tm="0">
                                          <p:val>
                                            <p:fltVal val="0"/>
                                          </p:val>
                                        </p:tav>
                                        <p:tav tm="100000">
                                          <p:val>
                                            <p:strVal val="#ppt_h"/>
                                          </p:val>
                                        </p:tav>
                                      </p:tavLst>
                                    </p:anim>
                                    <p:animEffect transition="in" filter="fade">
                                      <p:cBhvr>
                                        <p:cTn id="9" dur="125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1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Graphic spid="4"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46111" y="452718"/>
            <a:ext cx="9404723" cy="969682"/>
          </a:xfrm>
          <a:solidFill>
            <a:srgbClr val="00B050"/>
          </a:solidFill>
        </p:spPr>
        <p:txBody>
          <a:bodyPr/>
          <a:lstStyle/>
          <a:p>
            <a:pPr algn="ctr"/>
            <a:r>
              <a:rPr lang="it-IT" dirty="0"/>
              <a:t>Convenzione di Istanbul</a:t>
            </a:r>
          </a:p>
        </p:txBody>
      </p:sp>
      <p:sp>
        <p:nvSpPr>
          <p:cNvPr id="3" name="Segnaposto contenuto 2"/>
          <p:cNvSpPr>
            <a:spLocks noGrp="1"/>
          </p:cNvSpPr>
          <p:nvPr>
            <p:ph idx="1"/>
          </p:nvPr>
        </p:nvSpPr>
        <p:spPr>
          <a:xfrm>
            <a:off x="1103312" y="1503680"/>
            <a:ext cx="8946541" cy="4754879"/>
          </a:xfrm>
          <a:noFill/>
        </p:spPr>
        <p:txBody>
          <a:bodyPr>
            <a:normAutofit fontScale="25000" lnSpcReduction="20000"/>
          </a:bodyPr>
          <a:lstStyle/>
          <a:p>
            <a:pPr algn="just"/>
            <a:r>
              <a:rPr lang="it-IT" sz="8000" b="1" dirty="0"/>
              <a:t>Violenza nei confronti delle donne</a:t>
            </a:r>
            <a:r>
              <a:rPr lang="it-IT" sz="8000" dirty="0"/>
              <a:t> - si intende designare una violazione dei diritti umani e una forma di discriminazione contro le donne, comprendente tutti gli atti di violenza fondati sul genere che  provocano o sono suscettibili di provocare danni o sofferenze di natura fisica, sessuale, psicologica o economica, comprese le minacce di compiere tali atti, la coercizione o la privazione arbitraria della libertà, sia nella vita pubblica, che nella vita privata</a:t>
            </a:r>
          </a:p>
          <a:p>
            <a:pPr algn="just"/>
            <a:r>
              <a:rPr lang="it-IT" sz="8000" b="1" dirty="0"/>
              <a:t>Violenza domestica</a:t>
            </a:r>
            <a:r>
              <a:rPr lang="it-IT" sz="8000" dirty="0"/>
              <a:t> - designa tutti gli atti di violenza fisica, sessuale, psicologica o economica che si verificano all’interno della famiglia o del nucleo familiare o tra attuali o precedenti coniugi o partner, indipendentemente dal fatto che l’autore di tali atti condivida o abbia condiviso la stessa residenza con la vittima;</a:t>
            </a:r>
          </a:p>
          <a:p>
            <a:pPr algn="just"/>
            <a:r>
              <a:rPr lang="it-IT" sz="8000" dirty="0"/>
              <a:t>Il termine “</a:t>
            </a:r>
            <a:r>
              <a:rPr lang="it-IT" sz="8000" b="1" dirty="0"/>
              <a:t>genere”</a:t>
            </a:r>
            <a:r>
              <a:rPr lang="it-IT" sz="8000" dirty="0"/>
              <a:t>  si riferisce a ruoli, comportamenti, attività e attributi socialmente costruiti che una determinata società considera appropriati per donne e uomini;</a:t>
            </a:r>
          </a:p>
          <a:p>
            <a:pPr algn="just"/>
            <a:r>
              <a:rPr lang="it-IT" sz="8000" b="1" dirty="0"/>
              <a:t>Violenza contro le donne basata sul genere”</a:t>
            </a:r>
            <a:r>
              <a:rPr lang="it-IT" sz="8000" dirty="0"/>
              <a:t> designa qualsiasi violenza diretta contro una donna in quanto tale, o che colpisce le donne in modo sproporzionato;</a:t>
            </a:r>
          </a:p>
          <a:p>
            <a:pPr algn="just"/>
            <a:endParaRPr lang="it-IT" dirty="0"/>
          </a:p>
        </p:txBody>
      </p:sp>
      <p:pic>
        <p:nvPicPr>
          <p:cNvPr id="4" name="Bob Marley - No Women No Cry (Original).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120336" y="620688"/>
            <a:ext cx="609600" cy="609600"/>
          </a:xfrm>
          <a:prstGeom prst="rect">
            <a:avLst/>
          </a:prstGeom>
        </p:spPr>
      </p:pic>
    </p:spTree>
    <p:extLst>
      <p:ext uri="{BB962C8B-B14F-4D97-AF65-F5344CB8AC3E}">
        <p14:creationId xmlns:p14="http://schemas.microsoft.com/office/powerpoint/2010/main" val="820428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p:cTn id="7" dur="1000" fill="hold"/>
                                        <p:tgtEl>
                                          <p:spTgt spid="3">
                                            <p:bg/>
                                          </p:spTgt>
                                        </p:tgtEl>
                                        <p:attrNameLst>
                                          <p:attrName>ppt_w</p:attrName>
                                        </p:attrNameLst>
                                      </p:cBhvr>
                                      <p:tavLst>
                                        <p:tav tm="0">
                                          <p:val>
                                            <p:fltVal val="0"/>
                                          </p:val>
                                        </p:tav>
                                        <p:tav tm="100000">
                                          <p:val>
                                            <p:strVal val="#ppt_w"/>
                                          </p:val>
                                        </p:tav>
                                      </p:tavLst>
                                    </p:anim>
                                    <p:anim calcmode="lin" valueType="num">
                                      <p:cBhvr>
                                        <p:cTn id="8" dur="1000" fill="hold"/>
                                        <p:tgtEl>
                                          <p:spTgt spid="3">
                                            <p:bg/>
                                          </p:spTgt>
                                        </p:tgtEl>
                                        <p:attrNameLst>
                                          <p:attrName>ppt_h</p:attrName>
                                        </p:attrNameLst>
                                      </p:cBhvr>
                                      <p:tavLst>
                                        <p:tav tm="0">
                                          <p:val>
                                            <p:fltVal val="0"/>
                                          </p:val>
                                        </p:tav>
                                        <p:tav tm="100000">
                                          <p:val>
                                            <p:strVal val="#ppt_h"/>
                                          </p:val>
                                        </p:tav>
                                      </p:tavLst>
                                    </p:anim>
                                    <p:anim calcmode="lin" valueType="num">
                                      <p:cBhvr>
                                        <p:cTn id="9" dur="1000" fill="hold"/>
                                        <p:tgtEl>
                                          <p:spTgt spid="3">
                                            <p:bg/>
                                          </p:spTgt>
                                        </p:tgtEl>
                                        <p:attrNameLst>
                                          <p:attrName>style.rotation</p:attrName>
                                        </p:attrNameLst>
                                      </p:cBhvr>
                                      <p:tavLst>
                                        <p:tav tm="0">
                                          <p:val>
                                            <p:fltVal val="90"/>
                                          </p:val>
                                        </p:tav>
                                        <p:tav tm="100000">
                                          <p:val>
                                            <p:fltVal val="0"/>
                                          </p:val>
                                        </p:tav>
                                      </p:tavLst>
                                    </p:anim>
                                    <p:animEffect transition="in" filter="fade">
                                      <p:cBhvr>
                                        <p:cTn id="10" dur="1000"/>
                                        <p:tgtEl>
                                          <p:spTgt spid="3">
                                            <p:bg/>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p:cTn id="23"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p:cTn id="31"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3">
                                            <p:txEl>
                                              <p:pRg st="3" end="3"/>
                                            </p:txEl>
                                          </p:spTgt>
                                        </p:tgtEl>
                                        <p:attrNameLst>
                                          <p:attrName>style.visibility</p:attrName>
                                        </p:attrNameLst>
                                      </p:cBhvr>
                                      <p:to>
                                        <p:strVal val="visible"/>
                                      </p:to>
                                    </p:set>
                                    <p:anim calcmode="lin" valueType="num">
                                      <p:cBhvr>
                                        <p:cTn id="39"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40"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41"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42"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4"/>
                    </p:tgtEl>
                  </p:cond>
                </p:stCondLst>
                <p:endSync evt="end" delay="0">
                  <p:rtn val="all"/>
                </p:endSync>
                <p:childTnLst>
                  <p:par>
                    <p:cTn id="44" fill="hold">
                      <p:stCondLst>
                        <p:cond delay="0"/>
                      </p:stCondLst>
                      <p:childTnLst>
                        <p:par>
                          <p:cTn id="45" fill="hold">
                            <p:stCondLst>
                              <p:cond delay="0"/>
                            </p:stCondLst>
                            <p:childTnLst>
                              <p:par>
                                <p:cTn id="46" presetID="1" presetClass="mediacall" presetSubtype="0" fill="hold" nodeType="clickEffect">
                                  <p:stCondLst>
                                    <p:cond delay="0"/>
                                  </p:stCondLst>
                                  <p:childTnLst>
                                    <p:cmd type="call" cmd="playFrom(0.0)">
                                      <p:cBhvr>
                                        <p:cTn id="47" dur="216795" fill="hold"/>
                                        <p:tgtEl>
                                          <p:spTgt spid="4"/>
                                        </p:tgtEl>
                                      </p:cBhvr>
                                    </p:cmd>
                                  </p:childTnLst>
                                </p:cTn>
                              </p:par>
                            </p:childTnLst>
                          </p:cTn>
                        </p:par>
                      </p:childTnLst>
                    </p:cTn>
                  </p:par>
                </p:childTnLst>
              </p:cTn>
              <p:nextCondLst>
                <p:cond evt="onClick" delay="0">
                  <p:tgtEl>
                    <p:spTgt spid="4"/>
                  </p:tgtEl>
                </p:cond>
              </p:nextCondLst>
            </p:seq>
            <p:audio>
              <p:cMediaNode vol="80000">
                <p:cTn id="48" fill="hold" display="0">
                  <p:stCondLst>
                    <p:cond delay="indefinite"/>
                  </p:stCondLst>
                  <p:endCondLst>
                    <p:cond evt="onStopAudio" delay="0">
                      <p:tgtEl>
                        <p:sldTgt/>
                      </p:tgtEl>
                    </p:cond>
                  </p:endCondLst>
                </p:cTn>
                <p:tgtEl>
                  <p:spTgt spid="4"/>
                </p:tgtEl>
              </p:cMediaNode>
            </p:audio>
          </p:childTnLst>
        </p:cTn>
      </p:par>
    </p:tnLst>
    <p:bldLst>
      <p:bldP spid="3" grpId="0" build="p"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olo 8"/>
          <p:cNvSpPr>
            <a:spLocks noGrp="1"/>
          </p:cNvSpPr>
          <p:nvPr>
            <p:ph type="title"/>
          </p:nvPr>
        </p:nvSpPr>
        <p:spPr>
          <a:xfrm>
            <a:off x="648930" y="629267"/>
            <a:ext cx="9252154" cy="1016654"/>
          </a:xfrm>
        </p:spPr>
        <p:style>
          <a:lnRef idx="2">
            <a:schemeClr val="accent4"/>
          </a:lnRef>
          <a:fillRef idx="1">
            <a:schemeClr val="lt1"/>
          </a:fillRef>
          <a:effectRef idx="0">
            <a:schemeClr val="accent4"/>
          </a:effectRef>
          <a:fontRef idx="minor">
            <a:schemeClr val="dk1"/>
          </a:fontRef>
        </p:style>
        <p:txBody>
          <a:bodyPr vert="horz" lIns="91440" tIns="45720" rIns="91440" bIns="45720" rtlCol="0" anchor="t">
            <a:normAutofit/>
          </a:bodyPr>
          <a:lstStyle/>
          <a:p>
            <a:pPr algn="ctr">
              <a:lnSpc>
                <a:spcPct val="90000"/>
              </a:lnSpc>
            </a:pPr>
            <a:br>
              <a:rPr lang="en-US" sz="2600" b="0" i="0" kern="1200" dirty="0">
                <a:solidFill>
                  <a:srgbClr val="EBEBEB"/>
                </a:solidFill>
                <a:latin typeface="+mj-lt"/>
                <a:ea typeface="+mj-ea"/>
                <a:cs typeface="+mj-cs"/>
              </a:rPr>
            </a:br>
            <a:r>
              <a:rPr lang="en-US" sz="2600" b="0" i="0" kern="1200" dirty="0">
                <a:solidFill>
                  <a:srgbClr val="FF0000"/>
                </a:solidFill>
                <a:latin typeface="+mj-lt"/>
                <a:ea typeface="+mj-ea"/>
                <a:cs typeface="+mj-cs"/>
              </a:rPr>
              <a:t>La donna non </a:t>
            </a:r>
            <a:r>
              <a:rPr lang="en-US" sz="2600" b="0" i="0" kern="1200" dirty="0" err="1">
                <a:solidFill>
                  <a:srgbClr val="FF0000"/>
                </a:solidFill>
                <a:latin typeface="+mj-lt"/>
                <a:ea typeface="+mj-ea"/>
                <a:cs typeface="+mj-cs"/>
              </a:rPr>
              <a:t>più</a:t>
            </a:r>
            <a:r>
              <a:rPr lang="en-US" sz="2600" b="0" i="0" kern="1200" dirty="0">
                <a:solidFill>
                  <a:srgbClr val="FF0000"/>
                </a:solidFill>
                <a:latin typeface="+mj-lt"/>
                <a:ea typeface="+mj-ea"/>
                <a:cs typeface="+mj-cs"/>
              </a:rPr>
              <a:t> </a:t>
            </a:r>
            <a:r>
              <a:rPr lang="en-US" sz="2600" b="0" i="0" kern="1200" dirty="0" err="1">
                <a:solidFill>
                  <a:srgbClr val="FF0000"/>
                </a:solidFill>
                <a:latin typeface="+mj-lt"/>
                <a:ea typeface="+mj-ea"/>
                <a:cs typeface="+mj-cs"/>
              </a:rPr>
              <a:t>soggetto</a:t>
            </a:r>
            <a:r>
              <a:rPr lang="en-US" sz="2600" b="0" i="0" kern="1200" dirty="0">
                <a:solidFill>
                  <a:srgbClr val="FF0000"/>
                </a:solidFill>
                <a:latin typeface="+mj-lt"/>
                <a:ea typeface="+mj-ea"/>
                <a:cs typeface="+mj-cs"/>
              </a:rPr>
              <a:t> </a:t>
            </a:r>
            <a:r>
              <a:rPr lang="en-US" sz="2600" b="0" i="0" kern="1200" dirty="0" err="1">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latin typeface="+mj-lt"/>
                <a:ea typeface="+mj-ea"/>
                <a:cs typeface="+mj-cs"/>
              </a:rPr>
              <a:t>debole</a:t>
            </a:r>
            <a:r>
              <a:rPr lang="en-US" sz="2600" b="0" i="0" kern="1200" dirty="0">
                <a:solidFill>
                  <a:srgbClr val="FF0000"/>
                </a:solidFill>
                <a:latin typeface="+mj-lt"/>
                <a:ea typeface="+mj-ea"/>
                <a:cs typeface="+mj-cs"/>
              </a:rPr>
              <a:t> ma «</a:t>
            </a:r>
            <a:r>
              <a:rPr lang="en-US" sz="2600" b="0" i="0" kern="1200" dirty="0" err="1">
                <a:solidFill>
                  <a:srgbClr val="FF0000"/>
                </a:solidFill>
                <a:latin typeface="+mj-lt"/>
                <a:ea typeface="+mj-ea"/>
                <a:cs typeface="+mj-cs"/>
              </a:rPr>
              <a:t>vulnerabile</a:t>
            </a:r>
            <a:r>
              <a:rPr lang="en-US" sz="2600" b="0" i="0" kern="1200" dirty="0">
                <a:solidFill>
                  <a:srgbClr val="FF0000"/>
                </a:solidFill>
                <a:latin typeface="+mj-lt"/>
                <a:ea typeface="+mj-ea"/>
                <a:cs typeface="+mj-cs"/>
              </a:rPr>
              <a:t>»</a:t>
            </a:r>
          </a:p>
        </p:txBody>
      </p:sp>
      <p:sp>
        <p:nvSpPr>
          <p:cNvPr id="11" name="Segnaposto testo 10"/>
          <p:cNvSpPr>
            <a:spLocks noGrp="1"/>
          </p:cNvSpPr>
          <p:nvPr>
            <p:ph type="body" sz="half" idx="2"/>
          </p:nvPr>
        </p:nvSpPr>
        <p:spPr>
          <a:xfrm>
            <a:off x="648931" y="1989056"/>
            <a:ext cx="5122606" cy="4617227"/>
          </a:xfrm>
          <a:solidFill>
            <a:schemeClr val="accent4">
              <a:lumMod val="75000"/>
            </a:schemeClr>
          </a:solidFill>
        </p:spPr>
        <p:txBody>
          <a:bodyPr vert="horz" lIns="91440" tIns="45720" rIns="91440" bIns="45720" rtlCol="0">
            <a:normAutofit fontScale="40000" lnSpcReduction="20000"/>
          </a:bodyPr>
          <a:lstStyle/>
          <a:p>
            <a:pPr>
              <a:lnSpc>
                <a:spcPct val="90000"/>
              </a:lnSpc>
              <a:buFont typeface="Wingdings 3" charset="2"/>
              <a:buChar char=""/>
            </a:pPr>
            <a:endParaRPr lang="en-US" sz="1200" dirty="0"/>
          </a:p>
          <a:p>
            <a:pPr algn="just">
              <a:lnSpc>
                <a:spcPct val="90000"/>
              </a:lnSpc>
            </a:pPr>
            <a:r>
              <a:rPr lang="en-US" sz="2900" dirty="0"/>
              <a:t>Obbligo degli Stati di eliminare gli ostacoli per consentire il godimento delle libertà fondamentali «la normativa c'è, ma i rilievi hanno riguardato la cattiva gestione di </a:t>
            </a:r>
            <a:r>
              <a:rPr lang="en-US" sz="2900" dirty="0" err="1"/>
              <a:t>questo</a:t>
            </a:r>
            <a:r>
              <a:rPr lang="en-US" sz="2900" dirty="0"/>
              <a:t> </a:t>
            </a:r>
            <a:r>
              <a:rPr lang="en-US" sz="2900" dirty="0" err="1"/>
              <a:t>armamentario</a:t>
            </a:r>
            <a:r>
              <a:rPr lang="en-US" sz="2900" dirty="0"/>
              <a:t>, ossia, l'ineffettività del sistema «Sentenza CEDU Talpis c Italia - 2 </a:t>
            </a:r>
            <a:r>
              <a:rPr lang="en-US" sz="2900" dirty="0" err="1"/>
              <a:t>marzo</a:t>
            </a:r>
            <a:r>
              <a:rPr lang="en-US" sz="2900" dirty="0"/>
              <a:t> 2017)</a:t>
            </a:r>
          </a:p>
          <a:p>
            <a:pPr algn="just">
              <a:lnSpc>
                <a:spcPct val="90000"/>
              </a:lnSpc>
              <a:buFont typeface="Wingdings 3" charset="2"/>
              <a:buChar char=""/>
            </a:pPr>
            <a:r>
              <a:rPr lang="en-US" sz="2900" dirty="0"/>
              <a:t>Art. 8 - Obblighi positivi - Bambini costretti per tre anni a incontrare il padre violento in un ambiente non protettivo e sospensione della potestà genitoriale della madre ostile nei loro confronti - Assenza di valutazione del rischio e di ponderazione degli interessi - Interesse superiore dei bambini disatteso - Pratica diffusa dei tribunali di qualificare le donne che si oppongono agli incontri dei figli con l'ex coniuge come genitori "non collaborativi" a causa della violenza domestica – CEDU I.M. cItalia del 10.11.2022; </a:t>
            </a:r>
          </a:p>
          <a:p>
            <a:pPr algn="just">
              <a:lnSpc>
                <a:spcPct val="90000"/>
              </a:lnSpc>
              <a:buFont typeface="Wingdings 3" charset="2"/>
              <a:buChar char=""/>
            </a:pPr>
            <a:r>
              <a:rPr lang="en-US" sz="2900" dirty="0"/>
              <a:t>CEDU 23 </a:t>
            </a:r>
            <a:r>
              <a:rPr lang="en-US" sz="2900" dirty="0" err="1"/>
              <a:t>settembre</a:t>
            </a:r>
            <a:r>
              <a:rPr lang="en-US" sz="2900" dirty="0"/>
              <a:t> 2025 - CASO SCUDERONI c. ITALIA:</a:t>
            </a:r>
          </a:p>
          <a:p>
            <a:pPr algn="just">
              <a:lnSpc>
                <a:spcPct val="90000"/>
              </a:lnSpc>
              <a:buFont typeface="Wingdings 3" charset="2"/>
              <a:buChar char=""/>
            </a:pPr>
            <a:r>
              <a:rPr lang="it-IT" sz="2900" dirty="0"/>
              <a:t>Le autorità devono rispondere immediatamente alle accuse di violenza domestica.</a:t>
            </a:r>
          </a:p>
          <a:p>
            <a:pPr algn="just">
              <a:lnSpc>
                <a:spcPct val="90000"/>
              </a:lnSpc>
              <a:buFont typeface="Wingdings 3" charset="2"/>
              <a:buChar char=""/>
            </a:pPr>
            <a:r>
              <a:rPr lang="it-IT" sz="2900" dirty="0"/>
              <a:t>b) Qualora tali accuse siano portate alla loro attenzione, le autorità devono stabilire se vi sia un rischio reale e immediato per la vita delle vittime di violenza domestica che sono state identificate e devono effettuare una valutazione dei rischi che sia autonoma, proattiva e completa. Essi devono tenere in debita considerazione il contesto particolare dei casi di violenza domestica nel valutare la natura reale e immediata del rischio.</a:t>
            </a:r>
          </a:p>
          <a:p>
            <a:pPr algn="just">
              <a:lnSpc>
                <a:spcPct val="90000"/>
              </a:lnSpc>
              <a:buFont typeface="Wingdings 3" charset="2"/>
              <a:buChar char=""/>
            </a:pPr>
            <a:r>
              <a:rPr lang="it-IT" sz="2900" dirty="0"/>
              <a:t>c) Qualora tale valutazione dimostri l'esistenza di un rischio reale e immediato per la vita degli altri, </a:t>
            </a:r>
            <a:r>
              <a:rPr lang="it-IT" sz="2900" b="1" dirty="0">
                <a:solidFill>
                  <a:srgbClr val="FF0000"/>
                </a:solidFill>
              </a:rPr>
              <a:t>le autorità hanno l'obbligo di adottare misure operative preventive. Tali misure devono essere adeguate e proporzionate al livello di rischio individuato</a:t>
            </a:r>
            <a:r>
              <a:rPr lang="it-IT" sz="2900" dirty="0"/>
              <a:t>.</a:t>
            </a:r>
          </a:p>
          <a:p>
            <a:pPr algn="just">
              <a:lnSpc>
                <a:spcPct val="90000"/>
              </a:lnSpc>
              <a:buFont typeface="Wingdings 3" charset="2"/>
              <a:buChar char=""/>
            </a:pPr>
            <a:endParaRPr lang="en-US" dirty="0"/>
          </a:p>
        </p:txBody>
      </p:sp>
      <p:pic>
        <p:nvPicPr>
          <p:cNvPr id="2" name="Immagine 1" descr="Violenza di genere e formazione sanitari, l'esperienza ...">
            <a:extLst>
              <a:ext uri="{FF2B5EF4-FFF2-40B4-BE49-F238E27FC236}">
                <a16:creationId xmlns:a16="http://schemas.microsoft.com/office/drawing/2014/main" id="{ABFCD69B-81AC-929D-486A-09B1DFD6E9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6420465" y="2089236"/>
            <a:ext cx="5451627" cy="3614338"/>
          </a:xfrm>
          <a:prstGeom prst="rect">
            <a:avLst/>
          </a:prstGeom>
          <a:noFill/>
          <a:effectLst/>
        </p:spPr>
      </p:pic>
    </p:spTree>
    <p:extLst>
      <p:ext uri="{BB962C8B-B14F-4D97-AF65-F5344CB8AC3E}">
        <p14:creationId xmlns:p14="http://schemas.microsoft.com/office/powerpoint/2010/main" val="9191023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
                                            <p:txEl>
                                              <p:pRg st="1" end="1"/>
                                            </p:txEl>
                                          </p:spTgt>
                                        </p:tgtEl>
                                        <p:attrNameLst>
                                          <p:attrName>style.visibility</p:attrName>
                                        </p:attrNameLst>
                                      </p:cBhvr>
                                      <p:to>
                                        <p:strVal val="visible"/>
                                      </p:to>
                                    </p:set>
                                    <p:animEffect transition="in" filter="wipe(down)">
                                      <p:cBhvr>
                                        <p:cTn id="7" dur="1250"/>
                                        <p:tgtEl>
                                          <p:spTgt spid="11">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1">
                                            <p:txEl>
                                              <p:pRg st="2" end="2"/>
                                            </p:txEl>
                                          </p:spTgt>
                                        </p:tgtEl>
                                        <p:attrNameLst>
                                          <p:attrName>style.visibility</p:attrName>
                                        </p:attrNameLst>
                                      </p:cBhvr>
                                      <p:to>
                                        <p:strVal val="visible"/>
                                      </p:to>
                                    </p:set>
                                    <p:animEffect transition="in" filter="wipe(down)">
                                      <p:cBhvr>
                                        <p:cTn id="12" dur="1500"/>
                                        <p:tgtEl>
                                          <p:spTgt spid="1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1">
                                            <p:txEl>
                                              <p:pRg st="3" end="3"/>
                                            </p:txEl>
                                          </p:spTgt>
                                        </p:tgtEl>
                                        <p:attrNameLst>
                                          <p:attrName>style.visibility</p:attrName>
                                        </p:attrNameLst>
                                      </p:cBhvr>
                                      <p:to>
                                        <p:strVal val="visible"/>
                                      </p:to>
                                    </p:set>
                                    <p:animEffect transition="in" filter="wipe(down)">
                                      <p:cBhvr>
                                        <p:cTn id="17" dur="1500"/>
                                        <p:tgtEl>
                                          <p:spTgt spid="11">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1">
                                            <p:txEl>
                                              <p:pRg st="4" end="4"/>
                                            </p:txEl>
                                          </p:spTgt>
                                        </p:tgtEl>
                                        <p:attrNameLst>
                                          <p:attrName>style.visibility</p:attrName>
                                        </p:attrNameLst>
                                      </p:cBhvr>
                                      <p:to>
                                        <p:strVal val="visible"/>
                                      </p:to>
                                    </p:set>
                                    <p:animEffect transition="in" filter="wipe(down)">
                                      <p:cBhvr>
                                        <p:cTn id="22" dur="1500"/>
                                        <p:tgtEl>
                                          <p:spTgt spid="11">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1">
                                            <p:txEl>
                                              <p:pRg st="5" end="5"/>
                                            </p:txEl>
                                          </p:spTgt>
                                        </p:tgtEl>
                                        <p:attrNameLst>
                                          <p:attrName>style.visibility</p:attrName>
                                        </p:attrNameLst>
                                      </p:cBhvr>
                                      <p:to>
                                        <p:strVal val="visible"/>
                                      </p:to>
                                    </p:set>
                                    <p:animEffect transition="in" filter="wipe(down)">
                                      <p:cBhvr>
                                        <p:cTn id="27" dur="1500"/>
                                        <p:tgtEl>
                                          <p:spTgt spid="11">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1">
                                            <p:txEl>
                                              <p:pRg st="6" end="6"/>
                                            </p:txEl>
                                          </p:spTgt>
                                        </p:tgtEl>
                                        <p:attrNameLst>
                                          <p:attrName>style.visibility</p:attrName>
                                        </p:attrNameLst>
                                      </p:cBhvr>
                                      <p:to>
                                        <p:strVal val="visible"/>
                                      </p:to>
                                    </p:set>
                                    <p:animEffect transition="in" filter="wipe(down)">
                                      <p:cBhvr>
                                        <p:cTn id="32" dur="1500"/>
                                        <p:tgtEl>
                                          <p:spTgt spid="1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711200" y="116633"/>
            <a:ext cx="9339634" cy="1102567"/>
          </a:xfrm>
        </p:spPr>
        <p:style>
          <a:lnRef idx="1">
            <a:schemeClr val="accent3"/>
          </a:lnRef>
          <a:fillRef idx="2">
            <a:schemeClr val="accent3"/>
          </a:fillRef>
          <a:effectRef idx="1">
            <a:schemeClr val="accent3"/>
          </a:effectRef>
          <a:fontRef idx="minor">
            <a:schemeClr val="dk1"/>
          </a:fontRef>
        </p:style>
        <p:txBody>
          <a:bodyPr>
            <a:noAutofit/>
          </a:bodyPr>
          <a:lstStyle/>
          <a:p>
            <a:pPr lvl="0" algn="ctr"/>
            <a:r>
              <a:rPr lang="it-IT" sz="3200" b="1" dirty="0"/>
              <a:t> </a:t>
            </a:r>
            <a:r>
              <a:rPr lang="it-IT" sz="3200" b="1" dirty="0">
                <a:solidFill>
                  <a:srgbClr val="7030A0"/>
                </a:solidFill>
              </a:rPr>
              <a:t>UTILIZZO DEL LINGUAGGIO </a:t>
            </a:r>
            <a:br>
              <a:rPr lang="it-IT" sz="3200" b="1" dirty="0">
                <a:solidFill>
                  <a:srgbClr val="7030A0"/>
                </a:solidFill>
              </a:rPr>
            </a:br>
            <a:r>
              <a:rPr lang="en-US" sz="3600" b="1" dirty="0" err="1">
                <a:solidFill>
                  <a:srgbClr val="7030A0"/>
                </a:solidFill>
              </a:rPr>
              <a:t>Conflittualità</a:t>
            </a:r>
            <a:r>
              <a:rPr lang="en-US" sz="3600" b="1" dirty="0">
                <a:solidFill>
                  <a:srgbClr val="7030A0"/>
                </a:solidFill>
              </a:rPr>
              <a:t> e </a:t>
            </a:r>
            <a:r>
              <a:rPr lang="en-US" sz="3600" b="1" dirty="0" err="1">
                <a:solidFill>
                  <a:srgbClr val="7030A0"/>
                </a:solidFill>
              </a:rPr>
              <a:t>violenza</a:t>
            </a:r>
            <a:r>
              <a:rPr lang="en-US" sz="3600" b="1" dirty="0">
                <a:solidFill>
                  <a:srgbClr val="7030A0"/>
                </a:solidFill>
              </a:rPr>
              <a:t> </a:t>
            </a:r>
            <a:endParaRPr lang="it-IT" sz="3600" dirty="0">
              <a:solidFill>
                <a:srgbClr val="7030A0"/>
              </a:solidFill>
            </a:endParaRPr>
          </a:p>
        </p:txBody>
      </p:sp>
      <p:sp>
        <p:nvSpPr>
          <p:cNvPr id="5" name="Segnaposto contenuto 4"/>
          <p:cNvSpPr>
            <a:spLocks noGrp="1"/>
          </p:cNvSpPr>
          <p:nvPr>
            <p:ph sz="half" idx="1"/>
          </p:nvPr>
        </p:nvSpPr>
        <p:spPr>
          <a:xfrm>
            <a:off x="1103313" y="1853248"/>
            <a:ext cx="4342448" cy="4680287"/>
          </a:xfrm>
        </p:spPr>
        <p:txBody>
          <a:bodyPr>
            <a:normAutofit/>
          </a:bodyPr>
          <a:lstStyle/>
          <a:p>
            <a:pPr lvl="0" algn="just"/>
            <a:r>
              <a:rPr lang="it-IT" b="1" dirty="0"/>
              <a:t>La conflittualità presuppone sempre una situazione interpersonale basata su posizioni di forza (economica, sociale, relazionale, culturale)</a:t>
            </a:r>
            <a:r>
              <a:rPr lang="it-IT" b="1" u="sng" dirty="0"/>
              <a:t> simmetriche</a:t>
            </a:r>
            <a:r>
              <a:rPr lang="it-IT" b="1" dirty="0"/>
              <a:t>. L’assenza di simmetria determina uno squilibrio di relazione e quindi in presenza di violenza non si può parlare di conflitto. Non si può confondere il conflitto con l’azione/reazione personale anche giudiziaria della parte che rivendica reazione e tutela giudiziaria, trovandosi in una situazione di squilibrio.</a:t>
            </a:r>
            <a:endParaRPr lang="en-US" b="1" dirty="0"/>
          </a:p>
          <a:p>
            <a:pPr lvl="0" algn="just"/>
            <a:endParaRPr lang="en-US" b="1" dirty="0">
              <a:solidFill>
                <a:srgbClr val="7030A0"/>
              </a:solidFill>
            </a:endParaRPr>
          </a:p>
          <a:p>
            <a:pPr lvl="0" algn="just"/>
            <a:endParaRPr lang="en-US" b="1" dirty="0">
              <a:solidFill>
                <a:srgbClr val="7030A0"/>
              </a:solidFill>
            </a:endParaRPr>
          </a:p>
          <a:p>
            <a:pPr marL="0" indent="0" algn="just">
              <a:buNone/>
            </a:pPr>
            <a:endParaRPr lang="it-IT" dirty="0"/>
          </a:p>
        </p:txBody>
      </p:sp>
      <p:sp>
        <p:nvSpPr>
          <p:cNvPr id="6" name="Segnaposto contenuto 5"/>
          <p:cNvSpPr>
            <a:spLocks noGrp="1"/>
          </p:cNvSpPr>
          <p:nvPr>
            <p:ph sz="half" idx="2"/>
          </p:nvPr>
        </p:nvSpPr>
        <p:spPr>
          <a:xfrm>
            <a:off x="6172199" y="1397284"/>
            <a:ext cx="4841697" cy="5024063"/>
          </a:xfrm>
        </p:spPr>
        <p:txBody>
          <a:bodyPr>
            <a:noAutofit/>
          </a:bodyPr>
          <a:lstStyle/>
          <a:p>
            <a:pPr lvl="0" algn="just" fontAlgn="base"/>
            <a:r>
              <a:rPr lang="it-IT" sz="1500" b="1" dirty="0"/>
              <a:t>Il Giudice deve nominare la «violenza accertata» e non parlare genericamente di «</a:t>
            </a:r>
            <a:r>
              <a:rPr lang="it-IT" sz="1500" b="1" i="1" dirty="0"/>
              <a:t>conflittualità</a:t>
            </a:r>
            <a:r>
              <a:rPr lang="it-IT" sz="1500" b="1" dirty="0"/>
              <a:t>»; </a:t>
            </a:r>
            <a:r>
              <a:rPr lang="it-IT" sz="1500" b="1" dirty="0">
                <a:solidFill>
                  <a:srgbClr val="FF0000"/>
                </a:solidFill>
              </a:rPr>
              <a:t>(si veda anche Cassazione penale sez. VI, 12/03/2024, n.17656)</a:t>
            </a:r>
          </a:p>
          <a:p>
            <a:pPr lvl="0" algn="just" fontAlgn="base"/>
            <a:r>
              <a:rPr lang="it-IT" sz="1500" b="1" dirty="0"/>
              <a:t>           Indici di riconoscimento:</a:t>
            </a:r>
          </a:p>
          <a:p>
            <a:pPr algn="just"/>
            <a:r>
              <a:rPr lang="it-IT" sz="1300" b="1" dirty="0"/>
              <a:t> 1- gestione tirannica delle risorse economica </a:t>
            </a:r>
          </a:p>
          <a:p>
            <a:pPr algn="just"/>
            <a:r>
              <a:rPr lang="it-IT" sz="1300" b="1" dirty="0"/>
              <a:t>2- </a:t>
            </a:r>
            <a:r>
              <a:rPr lang="it-IT" sz="1300" b="1" dirty="0" err="1"/>
              <a:t>ludopatia</a:t>
            </a:r>
            <a:r>
              <a:rPr lang="it-IT" sz="1300" b="1" dirty="0"/>
              <a:t>, </a:t>
            </a:r>
            <a:r>
              <a:rPr lang="it-IT" sz="1300" b="1" dirty="0" err="1"/>
              <a:t>alcooldipendenza</a:t>
            </a:r>
            <a:r>
              <a:rPr lang="it-IT" sz="1300" b="1" dirty="0"/>
              <a:t> e tossicodipendenza – non responsabilizzazione e non collaborazione all’interno della famiglia</a:t>
            </a:r>
          </a:p>
          <a:p>
            <a:pPr algn="just"/>
            <a:r>
              <a:rPr lang="it-IT" sz="1300" b="1" dirty="0"/>
              <a:t>3- nelle scelte </a:t>
            </a:r>
            <a:r>
              <a:rPr lang="it-IT" sz="1300" b="1" i="1" dirty="0"/>
              <a:t>familiari</a:t>
            </a:r>
            <a:r>
              <a:rPr lang="it-IT" sz="1300" b="1" dirty="0"/>
              <a:t> si impedisce alla donna di esprimersi</a:t>
            </a:r>
          </a:p>
          <a:p>
            <a:pPr algn="just"/>
            <a:r>
              <a:rPr lang="it-IT" sz="1300" b="1" dirty="0"/>
              <a:t>4- isolamento  del partner dal suo mondo sociale (familiari amici)</a:t>
            </a:r>
          </a:p>
          <a:p>
            <a:pPr algn="just"/>
            <a:r>
              <a:rPr lang="it-IT" sz="1300" b="1" dirty="0"/>
              <a:t>5- gelosia eccessiva e denigrazione</a:t>
            </a:r>
          </a:p>
          <a:p>
            <a:pPr algn="just"/>
            <a:r>
              <a:rPr lang="it-IT" sz="1300" b="1" dirty="0"/>
              <a:t>7- rifiuto alla richiesta di separazione</a:t>
            </a:r>
          </a:p>
          <a:p>
            <a:pPr algn="just"/>
            <a:r>
              <a:rPr lang="it-IT" sz="1300" b="1" dirty="0"/>
              <a:t>8- la persona offesa non si presenta a rendere dichiarazioni anche se citata</a:t>
            </a:r>
          </a:p>
          <a:p>
            <a:pPr algn="just"/>
            <a:r>
              <a:rPr lang="it-IT" sz="1300" b="1" dirty="0">
                <a:solidFill>
                  <a:srgbClr val="FF0000"/>
                </a:solidFill>
              </a:rPr>
              <a:t>9- valutazione della cronologia degli episodi riferiti </a:t>
            </a:r>
            <a:endParaRPr lang="it-IT" sz="1900" dirty="0">
              <a:solidFill>
                <a:srgbClr val="7030A0"/>
              </a:solidFill>
            </a:endParaRPr>
          </a:p>
        </p:txBody>
      </p:sp>
      <p:sp>
        <p:nvSpPr>
          <p:cNvPr id="2" name="Freccia a destra 1"/>
          <p:cNvSpPr/>
          <p:nvPr/>
        </p:nvSpPr>
        <p:spPr>
          <a:xfrm>
            <a:off x="5951984" y="3645024"/>
            <a:ext cx="489204"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60109522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fade">
                                      <p:cBhvr>
                                        <p:cTn id="14" dur="1000"/>
                                        <p:tgtEl>
                                          <p:spTgt spid="6">
                                            <p:txEl>
                                              <p:pRg st="0" end="0"/>
                                            </p:txEl>
                                          </p:spTgt>
                                        </p:tgtEl>
                                      </p:cBhvr>
                                    </p:animEffect>
                                    <p:anim calcmode="lin" valueType="num">
                                      <p:cBhvr>
                                        <p:cTn id="15"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1" end="1"/>
                                            </p:txEl>
                                          </p:spTgt>
                                        </p:tgtEl>
                                        <p:attrNameLst>
                                          <p:attrName>style.visibility</p:attrName>
                                        </p:attrNameLst>
                                      </p:cBhvr>
                                      <p:to>
                                        <p:strVal val="visible"/>
                                      </p:to>
                                    </p:set>
                                    <p:animEffect transition="in" filter="fade">
                                      <p:cBhvr>
                                        <p:cTn id="21" dur="1000"/>
                                        <p:tgtEl>
                                          <p:spTgt spid="6">
                                            <p:txEl>
                                              <p:pRg st="1" end="1"/>
                                            </p:txEl>
                                          </p:spTgt>
                                        </p:tgtEl>
                                      </p:cBhvr>
                                    </p:animEffect>
                                    <p:anim calcmode="lin" valueType="num">
                                      <p:cBhvr>
                                        <p:cTn id="22"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2" end="2"/>
                                            </p:txEl>
                                          </p:spTgt>
                                        </p:tgtEl>
                                        <p:attrNameLst>
                                          <p:attrName>style.visibility</p:attrName>
                                        </p:attrNameLst>
                                      </p:cBhvr>
                                      <p:to>
                                        <p:strVal val="visible"/>
                                      </p:to>
                                    </p:set>
                                    <p:animEffect transition="in" filter="fade">
                                      <p:cBhvr>
                                        <p:cTn id="28" dur="1000"/>
                                        <p:tgtEl>
                                          <p:spTgt spid="6">
                                            <p:txEl>
                                              <p:pRg st="2" end="2"/>
                                            </p:txEl>
                                          </p:spTgt>
                                        </p:tgtEl>
                                      </p:cBhvr>
                                    </p:animEffect>
                                    <p:anim calcmode="lin" valueType="num">
                                      <p:cBhvr>
                                        <p:cTn id="29"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6">
                                            <p:txEl>
                                              <p:pRg st="3" end="3"/>
                                            </p:txEl>
                                          </p:spTgt>
                                        </p:tgtEl>
                                        <p:attrNameLst>
                                          <p:attrName>style.visibility</p:attrName>
                                        </p:attrNameLst>
                                      </p:cBhvr>
                                      <p:to>
                                        <p:strVal val="visible"/>
                                      </p:to>
                                    </p:set>
                                    <p:animEffect transition="in" filter="fade">
                                      <p:cBhvr>
                                        <p:cTn id="35" dur="1000"/>
                                        <p:tgtEl>
                                          <p:spTgt spid="6">
                                            <p:txEl>
                                              <p:pRg st="3" end="3"/>
                                            </p:txEl>
                                          </p:spTgt>
                                        </p:tgtEl>
                                      </p:cBhvr>
                                    </p:animEffect>
                                    <p:anim calcmode="lin" valueType="num">
                                      <p:cBhvr>
                                        <p:cTn id="36"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6">
                                            <p:txEl>
                                              <p:pRg st="4" end="4"/>
                                            </p:txEl>
                                          </p:spTgt>
                                        </p:tgtEl>
                                        <p:attrNameLst>
                                          <p:attrName>style.visibility</p:attrName>
                                        </p:attrNameLst>
                                      </p:cBhvr>
                                      <p:to>
                                        <p:strVal val="visible"/>
                                      </p:to>
                                    </p:set>
                                    <p:animEffect transition="in" filter="fade">
                                      <p:cBhvr>
                                        <p:cTn id="42" dur="1000"/>
                                        <p:tgtEl>
                                          <p:spTgt spid="6">
                                            <p:txEl>
                                              <p:pRg st="4" end="4"/>
                                            </p:txEl>
                                          </p:spTgt>
                                        </p:tgtEl>
                                      </p:cBhvr>
                                    </p:animEffect>
                                    <p:anim calcmode="lin" valueType="num">
                                      <p:cBhvr>
                                        <p:cTn id="43"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6">
                                            <p:txEl>
                                              <p:pRg st="5" end="5"/>
                                            </p:txEl>
                                          </p:spTgt>
                                        </p:tgtEl>
                                        <p:attrNameLst>
                                          <p:attrName>style.visibility</p:attrName>
                                        </p:attrNameLst>
                                      </p:cBhvr>
                                      <p:to>
                                        <p:strVal val="visible"/>
                                      </p:to>
                                    </p:set>
                                    <p:animEffect transition="in" filter="fade">
                                      <p:cBhvr>
                                        <p:cTn id="49" dur="1000"/>
                                        <p:tgtEl>
                                          <p:spTgt spid="6">
                                            <p:txEl>
                                              <p:pRg st="5" end="5"/>
                                            </p:txEl>
                                          </p:spTgt>
                                        </p:tgtEl>
                                      </p:cBhvr>
                                    </p:animEffect>
                                    <p:anim calcmode="lin" valueType="num">
                                      <p:cBhvr>
                                        <p:cTn id="50"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6">
                                            <p:txEl>
                                              <p:pRg st="6" end="6"/>
                                            </p:txEl>
                                          </p:spTgt>
                                        </p:tgtEl>
                                        <p:attrNameLst>
                                          <p:attrName>style.visibility</p:attrName>
                                        </p:attrNameLst>
                                      </p:cBhvr>
                                      <p:to>
                                        <p:strVal val="visible"/>
                                      </p:to>
                                    </p:set>
                                    <p:animEffect transition="in" filter="fade">
                                      <p:cBhvr>
                                        <p:cTn id="56" dur="1000"/>
                                        <p:tgtEl>
                                          <p:spTgt spid="6">
                                            <p:txEl>
                                              <p:pRg st="6" end="6"/>
                                            </p:txEl>
                                          </p:spTgt>
                                        </p:tgtEl>
                                      </p:cBhvr>
                                    </p:animEffect>
                                    <p:anim calcmode="lin" valueType="num">
                                      <p:cBhvr>
                                        <p:cTn id="57"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58" dur="1000" fill="hold"/>
                                        <p:tgtEl>
                                          <p:spTgt spid="6">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6">
                                            <p:txEl>
                                              <p:pRg st="7" end="7"/>
                                            </p:txEl>
                                          </p:spTgt>
                                        </p:tgtEl>
                                        <p:attrNameLst>
                                          <p:attrName>style.visibility</p:attrName>
                                        </p:attrNameLst>
                                      </p:cBhvr>
                                      <p:to>
                                        <p:strVal val="visible"/>
                                      </p:to>
                                    </p:set>
                                    <p:animEffect transition="in" filter="fade">
                                      <p:cBhvr>
                                        <p:cTn id="63" dur="1000"/>
                                        <p:tgtEl>
                                          <p:spTgt spid="6">
                                            <p:txEl>
                                              <p:pRg st="7" end="7"/>
                                            </p:txEl>
                                          </p:spTgt>
                                        </p:tgtEl>
                                      </p:cBhvr>
                                    </p:animEffect>
                                    <p:anim calcmode="lin" valueType="num">
                                      <p:cBhvr>
                                        <p:cTn id="64" dur="1000" fill="hold"/>
                                        <p:tgtEl>
                                          <p:spTgt spid="6">
                                            <p:txEl>
                                              <p:pRg st="7" end="7"/>
                                            </p:txEl>
                                          </p:spTgt>
                                        </p:tgtEl>
                                        <p:attrNameLst>
                                          <p:attrName>ppt_x</p:attrName>
                                        </p:attrNameLst>
                                      </p:cBhvr>
                                      <p:tavLst>
                                        <p:tav tm="0">
                                          <p:val>
                                            <p:strVal val="#ppt_x"/>
                                          </p:val>
                                        </p:tav>
                                        <p:tav tm="100000">
                                          <p:val>
                                            <p:strVal val="#ppt_x"/>
                                          </p:val>
                                        </p:tav>
                                      </p:tavLst>
                                    </p:anim>
                                    <p:anim calcmode="lin" valueType="num">
                                      <p:cBhvr>
                                        <p:cTn id="65" dur="1000" fill="hold"/>
                                        <p:tgtEl>
                                          <p:spTgt spid="6">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6">
                                            <p:txEl>
                                              <p:pRg st="8" end="8"/>
                                            </p:txEl>
                                          </p:spTgt>
                                        </p:tgtEl>
                                        <p:attrNameLst>
                                          <p:attrName>style.visibility</p:attrName>
                                        </p:attrNameLst>
                                      </p:cBhvr>
                                      <p:to>
                                        <p:strVal val="visible"/>
                                      </p:to>
                                    </p:set>
                                    <p:animEffect transition="in" filter="fade">
                                      <p:cBhvr>
                                        <p:cTn id="70" dur="1000"/>
                                        <p:tgtEl>
                                          <p:spTgt spid="6">
                                            <p:txEl>
                                              <p:pRg st="8" end="8"/>
                                            </p:txEl>
                                          </p:spTgt>
                                        </p:tgtEl>
                                      </p:cBhvr>
                                    </p:animEffect>
                                    <p:anim calcmode="lin" valueType="num">
                                      <p:cBhvr>
                                        <p:cTn id="71" dur="1000" fill="hold"/>
                                        <p:tgtEl>
                                          <p:spTgt spid="6">
                                            <p:txEl>
                                              <p:pRg st="8" end="8"/>
                                            </p:txEl>
                                          </p:spTgt>
                                        </p:tgtEl>
                                        <p:attrNameLst>
                                          <p:attrName>ppt_x</p:attrName>
                                        </p:attrNameLst>
                                      </p:cBhvr>
                                      <p:tavLst>
                                        <p:tav tm="0">
                                          <p:val>
                                            <p:strVal val="#ppt_x"/>
                                          </p:val>
                                        </p:tav>
                                        <p:tav tm="100000">
                                          <p:val>
                                            <p:strVal val="#ppt_x"/>
                                          </p:val>
                                        </p:tav>
                                      </p:tavLst>
                                    </p:anim>
                                    <p:anim calcmode="lin" valueType="num">
                                      <p:cBhvr>
                                        <p:cTn id="72" dur="1000" fill="hold"/>
                                        <p:tgtEl>
                                          <p:spTgt spid="6">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nodeType="clickEffect">
                                  <p:stCondLst>
                                    <p:cond delay="0"/>
                                  </p:stCondLst>
                                  <p:childTnLst>
                                    <p:set>
                                      <p:cBhvr>
                                        <p:cTn id="76" dur="1" fill="hold">
                                          <p:stCondLst>
                                            <p:cond delay="0"/>
                                          </p:stCondLst>
                                        </p:cTn>
                                        <p:tgtEl>
                                          <p:spTgt spid="6">
                                            <p:txEl>
                                              <p:pRg st="9" end="9"/>
                                            </p:txEl>
                                          </p:spTgt>
                                        </p:tgtEl>
                                        <p:attrNameLst>
                                          <p:attrName>style.visibility</p:attrName>
                                        </p:attrNameLst>
                                      </p:cBhvr>
                                      <p:to>
                                        <p:strVal val="visible"/>
                                      </p:to>
                                    </p:set>
                                    <p:animEffect transition="in" filter="fade">
                                      <p:cBhvr>
                                        <p:cTn id="77" dur="1000"/>
                                        <p:tgtEl>
                                          <p:spTgt spid="6">
                                            <p:txEl>
                                              <p:pRg st="9" end="9"/>
                                            </p:txEl>
                                          </p:spTgt>
                                        </p:tgtEl>
                                      </p:cBhvr>
                                    </p:animEffect>
                                    <p:anim calcmode="lin" valueType="num">
                                      <p:cBhvr>
                                        <p:cTn id="78" dur="1000" fill="hold"/>
                                        <p:tgtEl>
                                          <p:spTgt spid="6">
                                            <p:txEl>
                                              <p:pRg st="9" end="9"/>
                                            </p:txEl>
                                          </p:spTgt>
                                        </p:tgtEl>
                                        <p:attrNameLst>
                                          <p:attrName>ppt_x</p:attrName>
                                        </p:attrNameLst>
                                      </p:cBhvr>
                                      <p:tavLst>
                                        <p:tav tm="0">
                                          <p:val>
                                            <p:strVal val="#ppt_x"/>
                                          </p:val>
                                        </p:tav>
                                        <p:tav tm="100000">
                                          <p:val>
                                            <p:strVal val="#ppt_x"/>
                                          </p:val>
                                        </p:tav>
                                      </p:tavLst>
                                    </p:anim>
                                    <p:anim calcmode="lin" valueType="num">
                                      <p:cBhvr>
                                        <p:cTn id="79" dur="1000" fill="hold"/>
                                        <p:tgtEl>
                                          <p:spTgt spid="6">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he cos'Ã¨ la violenza domestic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3254" y="593123"/>
            <a:ext cx="9292281" cy="57582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49077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C78586-92F5-4E21-1BE7-801031A31EDC}"/>
              </a:ext>
            </a:extLst>
          </p:cNvPr>
          <p:cNvSpPr>
            <a:spLocks noGrp="1"/>
          </p:cNvSpPr>
          <p:nvPr>
            <p:ph type="title"/>
          </p:nvPr>
        </p:nvSpPr>
        <p:spPr>
          <a:xfrm>
            <a:off x="649224" y="645106"/>
            <a:ext cx="6628906" cy="1259894"/>
          </a:xfrm>
        </p:spPr>
        <p:txBody>
          <a:bodyPr vert="horz" lIns="91440" tIns="45720" rIns="91440" bIns="45720" rtlCol="0" anchor="t">
            <a:normAutofit fontScale="90000"/>
          </a:bodyPr>
          <a:lstStyle/>
          <a:p>
            <a:pPr algn="ctr"/>
            <a:r>
              <a:rPr lang="it" b="1" dirty="0"/>
              <a:t>Il Giudice come un maestro d'orchestra </a:t>
            </a:r>
            <a:endParaRPr lang="en-US" b="1" dirty="0"/>
          </a:p>
        </p:txBody>
      </p:sp>
      <p:sp>
        <p:nvSpPr>
          <p:cNvPr id="4" name="Segnaposto contenuto 3">
            <a:extLst>
              <a:ext uri="{FF2B5EF4-FFF2-40B4-BE49-F238E27FC236}">
                <a16:creationId xmlns:a16="http://schemas.microsoft.com/office/drawing/2014/main" id="{50E97FB2-B58F-634B-6494-87113F3B309C}"/>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49224" y="2133600"/>
            <a:ext cx="5822127" cy="4213832"/>
          </a:xfrm>
        </p:spPr>
        <p:txBody>
          <a:bodyPr>
            <a:normAutofit/>
          </a:bodyPr>
          <a:lstStyle/>
          <a:p>
            <a:pPr marL="0" indent="0" algn="just">
              <a:spcBef>
                <a:spcPts val="2500"/>
              </a:spcBef>
              <a:buFont typeface="Arial" panose="020B0604020202020204" pitchFamily="34" charset="0"/>
              <a:buNone/>
            </a:pPr>
            <a:r>
              <a:rPr lang="it-IT" b="1" dirty="0"/>
              <a:t>R</a:t>
            </a:r>
            <a:r>
              <a:rPr lang="it" b="1" dirty="0"/>
              <a:t>egolamenta le fasi della famiglia disgregata dopo la sepazione dei membri di una coppia e dei figli, utilizzando il giusto linguaggio per ogni provvedimento che adotta e impiegando al meglio gli strumenti processuali del nuovo rito unitario (473bis c.p.c.).</a:t>
            </a:r>
          </a:p>
          <a:p>
            <a:pPr marL="0" indent="0" algn="just">
              <a:spcBef>
                <a:spcPts val="2500"/>
              </a:spcBef>
              <a:buFont typeface="Arial" panose="020B0604020202020204" pitchFamily="34" charset="0"/>
              <a:buNone/>
            </a:pPr>
            <a:r>
              <a:rPr lang="it-IT" b="1" dirty="0"/>
              <a:t>Utilizza al meglio i poteri officiosi per:</a:t>
            </a:r>
            <a:endParaRPr lang="it" b="1" dirty="0"/>
          </a:p>
          <a:p>
            <a:pPr marL="0" indent="0" algn="just">
              <a:spcBef>
                <a:spcPts val="2500"/>
              </a:spcBef>
              <a:buFont typeface="Arial" panose="020B0604020202020204" pitchFamily="34" charset="0"/>
              <a:buNone/>
            </a:pPr>
            <a:r>
              <a:rPr lang="it" b="1" dirty="0"/>
              <a:t>Promuovere il dialogo</a:t>
            </a:r>
          </a:p>
          <a:p>
            <a:pPr marL="0" lvl="1" indent="0" algn="just">
              <a:buFont typeface="Arial" panose="020B0604020202020204" pitchFamily="34" charset="0"/>
              <a:buNone/>
            </a:pPr>
            <a:r>
              <a:rPr lang="it" sz="1800" b="1" dirty="0">
                <a:solidFill>
                  <a:srgbClr val="FF0000"/>
                </a:solidFill>
              </a:rPr>
              <a:t>MA RICONOSCE LA VIOLENZA L’ACCERTA E ADOTTA I PROVVEDIMENTI CONSEQUENZIALI A TUTELA DELLA VITTIMA E DELLA PROLE</a:t>
            </a:r>
            <a:endParaRPr lang="it" sz="1800" b="1" dirty="0"/>
          </a:p>
        </p:txBody>
      </p:sp>
      <p:pic>
        <p:nvPicPr>
          <p:cNvPr id="3" name="Immagine 2">
            <a:extLst>
              <a:ext uri="{FF2B5EF4-FFF2-40B4-BE49-F238E27FC236}">
                <a16:creationId xmlns:a16="http://schemas.microsoft.com/office/drawing/2014/main" id="{65A20F0C-F108-9632-7A3E-03D6324E24BB}"/>
              </a:ext>
            </a:extLst>
          </p:cNvPr>
          <p:cNvPicPr>
            <a:picLocks noChangeAspect="1"/>
          </p:cNvPicPr>
          <p:nvPr/>
        </p:nvPicPr>
        <p:blipFill>
          <a:blip r:embed="rId3"/>
          <a:stretch>
            <a:fillRect/>
          </a:stretch>
        </p:blipFill>
        <p:spPr>
          <a:xfrm>
            <a:off x="7413431" y="256586"/>
            <a:ext cx="4852186" cy="6481098"/>
          </a:xfrm>
          <a:prstGeom prst="rect">
            <a:avLst/>
          </a:prstGeom>
        </p:spPr>
      </p:pic>
    </p:spTree>
    <p:extLst>
      <p:ext uri="{BB962C8B-B14F-4D97-AF65-F5344CB8AC3E}">
        <p14:creationId xmlns:p14="http://schemas.microsoft.com/office/powerpoint/2010/main" val="2112959178"/>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 calcmode="lin" valueType="num">
                                      <p:cBhvr>
                                        <p:cTn id="11" dur="1250" fill="hold"/>
                                        <p:tgtEl>
                                          <p:spTgt spid="4">
                                            <p:txEl>
                                              <p:pRg st="0" end="0"/>
                                            </p:txEl>
                                          </p:spTgt>
                                        </p:tgtEl>
                                        <p:attrNameLst>
                                          <p:attrName>ppt_w</p:attrName>
                                        </p:attrNameLst>
                                      </p:cBhvr>
                                      <p:tavLst>
                                        <p:tav tm="0">
                                          <p:val>
                                            <p:fltVal val="0"/>
                                          </p:val>
                                        </p:tav>
                                        <p:tav tm="100000">
                                          <p:val>
                                            <p:strVal val="#ppt_w"/>
                                          </p:val>
                                        </p:tav>
                                      </p:tavLst>
                                    </p:anim>
                                    <p:anim calcmode="lin" valueType="num">
                                      <p:cBhvr>
                                        <p:cTn id="12" dur="125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13" dur="1250"/>
                                        <p:tgtEl>
                                          <p:spTgt spid="4">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4">
                                            <p:txEl>
                                              <p:pRg st="1" end="1"/>
                                            </p:txEl>
                                          </p:spTgt>
                                        </p:tgtEl>
                                        <p:attrNameLst>
                                          <p:attrName>style.visibility</p:attrName>
                                        </p:attrNameLst>
                                      </p:cBhvr>
                                      <p:to>
                                        <p:strVal val="visible"/>
                                      </p:to>
                                    </p:set>
                                    <p:animEffect transition="in" filter="circle(in)">
                                      <p:cBhvr>
                                        <p:cTn id="18" dur="2000"/>
                                        <p:tgtEl>
                                          <p:spTgt spid="4">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animEffect transition="in" filter="fade">
                                      <p:cBhvr>
                                        <p:cTn id="23" dur="1000"/>
                                        <p:tgtEl>
                                          <p:spTgt spid="4">
                                            <p:txEl>
                                              <p:pRg st="2" end="2"/>
                                            </p:txEl>
                                          </p:spTgt>
                                        </p:tgtEl>
                                      </p:cBhvr>
                                    </p:animEffect>
                                    <p:anim calcmode="lin" valueType="num">
                                      <p:cBhvr>
                                        <p:cTn id="24"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5" dur="1000" fill="hold"/>
                                        <p:tgtEl>
                                          <p:spTgt spid="4">
                                            <p:txEl>
                                              <p:pRg st="2" end="2"/>
                                            </p:txEl>
                                          </p:spTgt>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fade">
                                      <p:cBhvr>
                                        <p:cTn id="28" dur="1000"/>
                                        <p:tgtEl>
                                          <p:spTgt spid="4">
                                            <p:txEl>
                                              <p:pRg st="3" end="3"/>
                                            </p:txEl>
                                          </p:spTgt>
                                        </p:tgtEl>
                                      </p:cBhvr>
                                    </p:animEffect>
                                    <p:anim calcmode="lin" valueType="num">
                                      <p:cBhvr>
                                        <p:cTn id="29"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24809BDC-C28B-2821-434A-06F357595BB8}"/>
              </a:ext>
            </a:extLst>
          </p:cNvPr>
          <p:cNvSpPr>
            <a:spLocks noGrp="1"/>
          </p:cNvSpPr>
          <p:nvPr>
            <p:ph type="title"/>
          </p:nvPr>
        </p:nvSpPr>
        <p:spPr>
          <a:xfrm>
            <a:off x="646112" y="452718"/>
            <a:ext cx="4798176" cy="1400530"/>
          </a:xfrm>
        </p:spPr>
        <p:txBody>
          <a:bodyPr>
            <a:normAutofit/>
          </a:bodyPr>
          <a:lstStyle/>
          <a:p>
            <a:pPr algn="ctr"/>
            <a:r>
              <a:rPr lang="it-IT" b="1" dirty="0"/>
              <a:t>Violenza diretta e assistita</a:t>
            </a:r>
          </a:p>
        </p:txBody>
      </p:sp>
      <p:pic>
        <p:nvPicPr>
          <p:cNvPr id="6" name="Video 5" title="Occhi che fanno l’occhiolino animati">
            <a:hlinkClick r:id="" action="ppaction://media"/>
            <a:extLst>
              <a:ext uri="{FF2B5EF4-FFF2-40B4-BE49-F238E27FC236}">
                <a16:creationId xmlns:a16="http://schemas.microsoft.com/office/drawing/2014/main" id="{815CB667-EDEB-B8BE-6E55-41F6E1FF11E1}"/>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907426" y="1286305"/>
            <a:ext cx="4163991" cy="2342244"/>
          </a:xfrm>
          <a:prstGeom prst="rect">
            <a:avLst/>
          </a:prstGeom>
          <a:effectLst/>
        </p:spPr>
      </p:pic>
      <p:sp>
        <p:nvSpPr>
          <p:cNvPr id="4" name="Segnaposto contenuto 3">
            <a:extLst>
              <a:ext uri="{FF2B5EF4-FFF2-40B4-BE49-F238E27FC236}">
                <a16:creationId xmlns:a16="http://schemas.microsoft.com/office/drawing/2014/main" id="{745B53F6-AA3E-9FE3-6B4B-FD45B17B8B7A}"/>
              </a:ext>
            </a:extLst>
          </p:cNvPr>
          <p:cNvSpPr>
            <a:spLocks noGrp="1"/>
          </p:cNvSpPr>
          <p:nvPr>
            <p:ph idx="1"/>
          </p:nvPr>
        </p:nvSpPr>
        <p:spPr>
          <a:xfrm>
            <a:off x="646113" y="1853248"/>
            <a:ext cx="4797676" cy="4395151"/>
          </a:xfrm>
        </p:spPr>
        <p:txBody>
          <a:bodyPr>
            <a:normAutofit/>
          </a:bodyPr>
          <a:lstStyle/>
          <a:p>
            <a:r>
              <a:rPr lang="it-IT" dirty="0"/>
              <a:t>Come individuarla?</a:t>
            </a:r>
          </a:p>
          <a:p>
            <a:endParaRPr lang="it-IT" dirty="0"/>
          </a:p>
          <a:p>
            <a:r>
              <a:rPr lang="it-IT" dirty="0"/>
              <a:t>Che tipo di attività istruttoria compiere?</a:t>
            </a:r>
          </a:p>
          <a:p>
            <a:endParaRPr lang="it-IT" dirty="0"/>
          </a:p>
          <a:p>
            <a:r>
              <a:rPr lang="it-IT" dirty="0"/>
              <a:t>Ascolto del minore vittima di violenza assistita</a:t>
            </a:r>
          </a:p>
          <a:p>
            <a:endParaRPr lang="it-IT" dirty="0"/>
          </a:p>
          <a:p>
            <a:pPr algn="just"/>
            <a:r>
              <a:rPr lang="it-IT" dirty="0"/>
              <a:t>Che tipo di provvedimenti sulla responsabilità genitoriale adottare? </a:t>
            </a:r>
          </a:p>
        </p:txBody>
      </p:sp>
      <p:pic>
        <p:nvPicPr>
          <p:cNvPr id="2" name="Immagine 1" descr="Violenza assistita, codice rosso e implicazioni della violenza di genere  sui minori – Psicologia in Tribunale">
            <a:extLst>
              <a:ext uri="{FF2B5EF4-FFF2-40B4-BE49-F238E27FC236}">
                <a16:creationId xmlns:a16="http://schemas.microsoft.com/office/drawing/2014/main" id="{91157B02-DC62-3FE0-BE18-9FF8002513F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bwMode="auto">
          <a:xfrm>
            <a:off x="6907427" y="4188671"/>
            <a:ext cx="4163991" cy="2059728"/>
          </a:xfrm>
          <a:prstGeom prst="rect">
            <a:avLst/>
          </a:prstGeom>
          <a:noFill/>
          <a:effectLst/>
        </p:spPr>
      </p:pic>
    </p:spTree>
    <p:extLst>
      <p:ext uri="{BB962C8B-B14F-4D97-AF65-F5344CB8AC3E}">
        <p14:creationId xmlns:p14="http://schemas.microsoft.com/office/powerpoint/2010/main" val="27888666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877"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500"/>
                                        <p:tgtEl>
                                          <p:spTgt spid="3"/>
                                        </p:tgtEl>
                                      </p:cBhvr>
                                    </p:animEffect>
                                    <p:anim calcmode="lin" valueType="num">
                                      <p:cBhvr>
                                        <p:cTn id="12" dur="1500" fill="hold"/>
                                        <p:tgtEl>
                                          <p:spTgt spid="3"/>
                                        </p:tgtEl>
                                        <p:attrNameLst>
                                          <p:attrName>ppt_x</p:attrName>
                                        </p:attrNameLst>
                                      </p:cBhvr>
                                      <p:tavLst>
                                        <p:tav tm="0">
                                          <p:val>
                                            <p:strVal val="#ppt_x"/>
                                          </p:val>
                                        </p:tav>
                                        <p:tav tm="100000">
                                          <p:val>
                                            <p:strVal val="#ppt_x"/>
                                          </p:val>
                                        </p:tav>
                                      </p:tavLst>
                                    </p:anim>
                                    <p:anim calcmode="lin" valueType="num">
                                      <p:cBhvr>
                                        <p:cTn id="13" dur="15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 calcmode="lin" valueType="num">
                                      <p:cBhvr>
                                        <p:cTn id="18" dur="1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19" dur="1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20" dur="1500"/>
                                        <p:tgtEl>
                                          <p:spTgt spid="4">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 calcmode="lin" valueType="num">
                                      <p:cBhvr>
                                        <p:cTn id="25" dur="1500" fill="hold"/>
                                        <p:tgtEl>
                                          <p:spTgt spid="4">
                                            <p:txEl>
                                              <p:pRg st="2" end="2"/>
                                            </p:txEl>
                                          </p:spTgt>
                                        </p:tgtEl>
                                        <p:attrNameLst>
                                          <p:attrName>ppt_w</p:attrName>
                                        </p:attrNameLst>
                                      </p:cBhvr>
                                      <p:tavLst>
                                        <p:tav tm="0">
                                          <p:val>
                                            <p:fltVal val="0"/>
                                          </p:val>
                                        </p:tav>
                                        <p:tav tm="100000">
                                          <p:val>
                                            <p:strVal val="#ppt_w"/>
                                          </p:val>
                                        </p:tav>
                                      </p:tavLst>
                                    </p:anim>
                                    <p:anim calcmode="lin" valueType="num">
                                      <p:cBhvr>
                                        <p:cTn id="26" dur="1500" fill="hold"/>
                                        <p:tgtEl>
                                          <p:spTgt spid="4">
                                            <p:txEl>
                                              <p:pRg st="2" end="2"/>
                                            </p:txEl>
                                          </p:spTgt>
                                        </p:tgtEl>
                                        <p:attrNameLst>
                                          <p:attrName>ppt_h</p:attrName>
                                        </p:attrNameLst>
                                      </p:cBhvr>
                                      <p:tavLst>
                                        <p:tav tm="0">
                                          <p:val>
                                            <p:fltVal val="0"/>
                                          </p:val>
                                        </p:tav>
                                        <p:tav tm="100000">
                                          <p:val>
                                            <p:strVal val="#ppt_h"/>
                                          </p:val>
                                        </p:tav>
                                      </p:tavLst>
                                    </p:anim>
                                    <p:animEffect transition="in" filter="fade">
                                      <p:cBhvr>
                                        <p:cTn id="27" dur="1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 calcmode="lin" valueType="num">
                                      <p:cBhvr>
                                        <p:cTn id="32" dur="1500" fill="hold"/>
                                        <p:tgtEl>
                                          <p:spTgt spid="4">
                                            <p:txEl>
                                              <p:pRg st="4" end="4"/>
                                            </p:txEl>
                                          </p:spTgt>
                                        </p:tgtEl>
                                        <p:attrNameLst>
                                          <p:attrName>ppt_w</p:attrName>
                                        </p:attrNameLst>
                                      </p:cBhvr>
                                      <p:tavLst>
                                        <p:tav tm="0">
                                          <p:val>
                                            <p:fltVal val="0"/>
                                          </p:val>
                                        </p:tav>
                                        <p:tav tm="100000">
                                          <p:val>
                                            <p:strVal val="#ppt_w"/>
                                          </p:val>
                                        </p:tav>
                                      </p:tavLst>
                                    </p:anim>
                                    <p:anim calcmode="lin" valueType="num">
                                      <p:cBhvr>
                                        <p:cTn id="33" dur="1500" fill="hold"/>
                                        <p:tgtEl>
                                          <p:spTgt spid="4">
                                            <p:txEl>
                                              <p:pRg st="4" end="4"/>
                                            </p:txEl>
                                          </p:spTgt>
                                        </p:tgtEl>
                                        <p:attrNameLst>
                                          <p:attrName>ppt_h</p:attrName>
                                        </p:attrNameLst>
                                      </p:cBhvr>
                                      <p:tavLst>
                                        <p:tav tm="0">
                                          <p:val>
                                            <p:fltVal val="0"/>
                                          </p:val>
                                        </p:tav>
                                        <p:tav tm="100000">
                                          <p:val>
                                            <p:strVal val="#ppt_h"/>
                                          </p:val>
                                        </p:tav>
                                      </p:tavLst>
                                    </p:anim>
                                    <p:animEffect transition="in" filter="fade">
                                      <p:cBhvr>
                                        <p:cTn id="34" dur="1500"/>
                                        <p:tgtEl>
                                          <p:spTgt spid="4">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nodeType="clickEffect">
                                  <p:stCondLst>
                                    <p:cond delay="0"/>
                                  </p:stCondLst>
                                  <p:childTnLst>
                                    <p:set>
                                      <p:cBhvr>
                                        <p:cTn id="38" dur="1" fill="hold">
                                          <p:stCondLst>
                                            <p:cond delay="0"/>
                                          </p:stCondLst>
                                        </p:cTn>
                                        <p:tgtEl>
                                          <p:spTgt spid="4">
                                            <p:txEl>
                                              <p:pRg st="6" end="6"/>
                                            </p:txEl>
                                          </p:spTgt>
                                        </p:tgtEl>
                                        <p:attrNameLst>
                                          <p:attrName>style.visibility</p:attrName>
                                        </p:attrNameLst>
                                      </p:cBhvr>
                                      <p:to>
                                        <p:strVal val="visible"/>
                                      </p:to>
                                    </p:set>
                                    <p:anim calcmode="lin" valueType="num">
                                      <p:cBhvr>
                                        <p:cTn id="39" dur="1500" fill="hold"/>
                                        <p:tgtEl>
                                          <p:spTgt spid="4">
                                            <p:txEl>
                                              <p:pRg st="6" end="6"/>
                                            </p:txEl>
                                          </p:spTgt>
                                        </p:tgtEl>
                                        <p:attrNameLst>
                                          <p:attrName>ppt_w</p:attrName>
                                        </p:attrNameLst>
                                      </p:cBhvr>
                                      <p:tavLst>
                                        <p:tav tm="0">
                                          <p:val>
                                            <p:fltVal val="0"/>
                                          </p:val>
                                        </p:tav>
                                        <p:tav tm="100000">
                                          <p:val>
                                            <p:strVal val="#ppt_w"/>
                                          </p:val>
                                        </p:tav>
                                      </p:tavLst>
                                    </p:anim>
                                    <p:anim calcmode="lin" valueType="num">
                                      <p:cBhvr>
                                        <p:cTn id="40" dur="1500" fill="hold"/>
                                        <p:tgtEl>
                                          <p:spTgt spid="4">
                                            <p:txEl>
                                              <p:pRg st="6" end="6"/>
                                            </p:txEl>
                                          </p:spTgt>
                                        </p:tgtEl>
                                        <p:attrNameLst>
                                          <p:attrName>ppt_h</p:attrName>
                                        </p:attrNameLst>
                                      </p:cBhvr>
                                      <p:tavLst>
                                        <p:tav tm="0">
                                          <p:val>
                                            <p:fltVal val="0"/>
                                          </p:val>
                                        </p:tav>
                                        <p:tav tm="100000">
                                          <p:val>
                                            <p:strVal val="#ppt_h"/>
                                          </p:val>
                                        </p:tav>
                                      </p:tavLst>
                                    </p:anim>
                                    <p:animEffect transition="in" filter="fade">
                                      <p:cBhvr>
                                        <p:cTn id="41" dur="1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42" repeatCount="indefinite" fill="hold" display="0">
                  <p:stCondLst>
                    <p:cond delay="indefinite"/>
                  </p:stCondLst>
                </p:cTn>
                <p:tgtEl>
                  <p:spTgt spid="6"/>
                </p:tgtEl>
              </p:cMediaNode>
            </p:video>
            <p:seq concurrent="1" nextAc="seek">
              <p:cTn id="43" restart="whenNotActive" fill="hold" evtFilter="cancelBubble" nodeType="interactiveSeq">
                <p:stCondLst>
                  <p:cond evt="onClick" delay="0">
                    <p:tgtEl>
                      <p:spTgt spid="6"/>
                    </p:tgtEl>
                  </p:cond>
                </p:stCondLst>
                <p:endSync evt="end" delay="0">
                  <p:rtn val="all"/>
                </p:endSync>
                <p:childTnLst>
                  <p:par>
                    <p:cTn id="44" fill="hold">
                      <p:stCondLst>
                        <p:cond delay="0"/>
                      </p:stCondLst>
                      <p:childTnLst>
                        <p:par>
                          <p:cTn id="45" fill="hold">
                            <p:stCondLst>
                              <p:cond delay="0"/>
                            </p:stCondLst>
                            <p:childTnLst>
                              <p:par>
                                <p:cTn id="46" presetID="2" presetClass="mediacall" presetSubtype="0" fill="hold" nodeType="clickEffect">
                                  <p:stCondLst>
                                    <p:cond delay="0"/>
                                  </p:stCondLst>
                                  <p:childTnLst>
                                    <p:cmd type="call" cmd="togglePause">
                                      <p:cBhvr>
                                        <p:cTn id="47" dur="1" fill="hold"/>
                                        <p:tgtEl>
                                          <p:spTgt spid="6"/>
                                        </p:tgtEl>
                                      </p:cBhvr>
                                    </p:cmd>
                                  </p:childTnLst>
                                </p:cTn>
                              </p:par>
                            </p:childTnLst>
                          </p:cTn>
                        </p:par>
                      </p:childTnLst>
                    </p:cTn>
                  </p:par>
                </p:childTnLst>
              </p:cTn>
              <p:nextCondLst>
                <p:cond evt="onClick" delay="0">
                  <p:tgtEl>
                    <p:spTgt spid="6"/>
                  </p:tgtEl>
                </p:cond>
              </p:nextCondLst>
            </p:seq>
          </p:childTnLst>
        </p:cTn>
      </p:par>
    </p:tnLst>
    <p:bldLst>
      <p:bldP spid="3"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e">
  <a:themeElements>
    <a:clrScheme name="Ione">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e">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e">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1684</TotalTime>
  <Words>1653</Words>
  <Application>Microsoft Macintosh PowerPoint</Application>
  <PresentationFormat>Widescreen</PresentationFormat>
  <Paragraphs>96</Paragraphs>
  <Slides>15</Slides>
  <Notes>2</Notes>
  <HiddenSlides>0</HiddenSlides>
  <MMClips>5</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15</vt:i4>
      </vt:variant>
    </vt:vector>
  </HeadingPairs>
  <TitlesOfParts>
    <vt:vector size="21" baseType="lpstr">
      <vt:lpstr>Arial</vt:lpstr>
      <vt:lpstr>Calibri</vt:lpstr>
      <vt:lpstr>Century Gothic</vt:lpstr>
      <vt:lpstr>Times New Roman</vt:lpstr>
      <vt:lpstr>Wingdings 3</vt:lpstr>
      <vt:lpstr>Ione</vt:lpstr>
      <vt:lpstr>La violenza di genere:  ambiti di intervento, profili processuali e culturali </vt:lpstr>
      <vt:lpstr>Presentazione standard di PowerPoint</vt:lpstr>
      <vt:lpstr>Convenzione di Istanbul approvata dal Consiglio d’Europa il 7 aprile 2011 è un trattato internazionale sottoscritta da 45 Paesi</vt:lpstr>
      <vt:lpstr>Convenzione di Istanbul</vt:lpstr>
      <vt:lpstr> La donna non più soggetto debole ma «vulnerabile»</vt:lpstr>
      <vt:lpstr> UTILIZZO DEL LINGUAGGIO  Conflittualità e violenza </vt:lpstr>
      <vt:lpstr>Presentazione standard di PowerPoint</vt:lpstr>
      <vt:lpstr>Il Giudice come un maestro d'orchestra </vt:lpstr>
      <vt:lpstr>Violenza diretta e assistita</vt:lpstr>
      <vt:lpstr>CAPO III DEL C.P.C- Disposizioni speciali  Sezione I Della violenza domestica o di genere </vt:lpstr>
      <vt:lpstr>Attività istruttoria </vt:lpstr>
      <vt:lpstr>All’esito dell’istruttoria, se provata la violenza, ai sensi dell’art. 473bis 46 c.p.c. il Giudice adotta:  provvedimenti a tutela della vittima della violenza  provvedimenti a tutela dei minori – il pregiudizio  </vt:lpstr>
      <vt:lpstr>Violenza - provvedimenti su responsabilità genitoriale  </vt:lpstr>
      <vt:lpstr>Coordinamento tra uffici</vt:lpstr>
      <vt:lpstr>Provvedimenti sulla responsabilità genitoriale in presenza di violenza </vt:lpstr>
    </vt:vector>
  </TitlesOfParts>
  <Company>Ministero della Giustizia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Violenza di genere e domestica</dc:title>
  <dc:creator>Sebastiana Maria Nina Ciardo</dc:creator>
  <cp:lastModifiedBy>Rachele Monfredi</cp:lastModifiedBy>
  <cp:revision>205</cp:revision>
  <dcterms:created xsi:type="dcterms:W3CDTF">2022-10-21T14:27:47Z</dcterms:created>
  <dcterms:modified xsi:type="dcterms:W3CDTF">2026-04-12T17:02:25Z</dcterms:modified>
</cp:coreProperties>
</file>