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1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02" autoAdjust="0"/>
    <p:restoredTop sz="94660"/>
  </p:normalViewPr>
  <p:slideViewPr>
    <p:cSldViewPr snapToGrid="0">
      <p:cViewPr varScale="1">
        <p:scale>
          <a:sx n="78" d="100"/>
          <a:sy n="78" d="100"/>
        </p:scale>
        <p:origin x="-90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/>
              <a:t>L’esperienza del PCT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C00000"/>
                </a:solidFill>
              </a:rPr>
              <a:t>Imparare dai risultati e dagli errori.</a:t>
            </a:r>
            <a:endParaRPr lang="it-IT" sz="2800" b="1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253" y="903312"/>
            <a:ext cx="4191000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8898467" y="6189133"/>
            <a:ext cx="2355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>
                <a:latin typeface="Comic Sans MS" panose="030F0702030302020204" pitchFamily="66" charset="0"/>
              </a:rPr>
              <a:t>Claudio Castelli</a:t>
            </a:r>
            <a:endParaRPr lang="it-IT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082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IL GOVERNO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495544"/>
          </a:xfrm>
        </p:spPr>
        <p:txBody>
          <a:bodyPr>
            <a:normAutofit fontScale="92500" lnSpcReduction="20000"/>
          </a:bodyPr>
          <a:lstStyle/>
          <a:p>
            <a:endParaRPr lang="it-IT" dirty="0" smtClean="0"/>
          </a:p>
          <a:p>
            <a:r>
              <a:rPr lang="it-IT" sz="2800" b="1" dirty="0" smtClean="0">
                <a:solidFill>
                  <a:schemeClr val="bg1"/>
                </a:solidFill>
              </a:rPr>
              <a:t>Gruppo guida nazionale, da articolarsi poi in gruppi guida distrettuali.</a:t>
            </a:r>
          </a:p>
          <a:p>
            <a:r>
              <a:rPr lang="it-IT" sz="2800" b="1" dirty="0" smtClean="0">
                <a:solidFill>
                  <a:schemeClr val="bg1"/>
                </a:solidFill>
              </a:rPr>
              <a:t>Referenti chiari e riconoscibili.</a:t>
            </a:r>
          </a:p>
          <a:p>
            <a:r>
              <a:rPr lang="it-IT" sz="2800" b="1" dirty="0" smtClean="0">
                <a:solidFill>
                  <a:schemeClr val="bg1"/>
                </a:solidFill>
              </a:rPr>
              <a:t>Il </a:t>
            </a:r>
            <a:r>
              <a:rPr lang="it-IT" sz="2800" b="1" dirty="0">
                <a:solidFill>
                  <a:schemeClr val="bg1"/>
                </a:solidFill>
              </a:rPr>
              <a:t>processo </a:t>
            </a:r>
            <a:r>
              <a:rPr lang="it-IT" sz="2800" b="1">
                <a:solidFill>
                  <a:schemeClr val="bg1"/>
                </a:solidFill>
              </a:rPr>
              <a:t>non </a:t>
            </a:r>
            <a:r>
              <a:rPr lang="it-IT" sz="2800" b="1" smtClean="0">
                <a:solidFill>
                  <a:schemeClr val="bg1"/>
                </a:solidFill>
              </a:rPr>
              <a:t>top </a:t>
            </a:r>
            <a:r>
              <a:rPr lang="it-IT" sz="2800" b="1" dirty="0">
                <a:solidFill>
                  <a:schemeClr val="bg1"/>
                </a:solidFill>
              </a:rPr>
              <a:t>– </a:t>
            </a:r>
            <a:r>
              <a:rPr lang="it-IT" sz="2800" b="1" dirty="0" smtClean="0">
                <a:solidFill>
                  <a:schemeClr val="bg1"/>
                </a:solidFill>
              </a:rPr>
              <a:t>down, </a:t>
            </a:r>
            <a:r>
              <a:rPr lang="it-IT" sz="2800" b="1" dirty="0">
                <a:solidFill>
                  <a:schemeClr val="bg1"/>
                </a:solidFill>
              </a:rPr>
              <a:t>ma </a:t>
            </a:r>
            <a:r>
              <a:rPr lang="it-IT" sz="2800" b="1" dirty="0" smtClean="0">
                <a:solidFill>
                  <a:schemeClr val="bg1"/>
                </a:solidFill>
              </a:rPr>
              <a:t>costante </a:t>
            </a:r>
            <a:r>
              <a:rPr lang="it-IT" sz="2800" b="1" dirty="0">
                <a:solidFill>
                  <a:schemeClr val="bg1"/>
                </a:solidFill>
              </a:rPr>
              <a:t>rapporto reciproco e </a:t>
            </a:r>
            <a:r>
              <a:rPr lang="it-IT" sz="2800" b="1" dirty="0" smtClean="0">
                <a:solidFill>
                  <a:schemeClr val="bg1"/>
                </a:solidFill>
              </a:rPr>
              <a:t>biunivoco, </a:t>
            </a:r>
            <a:r>
              <a:rPr lang="it-IT" sz="2800" b="1" dirty="0">
                <a:solidFill>
                  <a:schemeClr val="bg1"/>
                </a:solidFill>
              </a:rPr>
              <a:t>con canali istituzionali di comunicazione</a:t>
            </a:r>
            <a:r>
              <a:rPr lang="it-IT" sz="28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it-IT" sz="2800" b="1" dirty="0" smtClean="0">
                <a:solidFill>
                  <a:schemeClr val="bg1"/>
                </a:solidFill>
              </a:rPr>
              <a:t>Articolazioni locali: commissioni miste, staff per il Processo Telematico.</a:t>
            </a:r>
          </a:p>
          <a:p>
            <a:r>
              <a:rPr lang="it-IT" sz="2800" b="1" dirty="0" smtClean="0">
                <a:solidFill>
                  <a:schemeClr val="bg1"/>
                </a:solidFill>
              </a:rPr>
              <a:t>Cronoprogrammi chiari e trasparenti.</a:t>
            </a:r>
            <a:endParaRPr lang="it-IT" sz="2800" b="1" dirty="0">
              <a:solidFill>
                <a:schemeClr val="bg1"/>
              </a:solidFill>
            </a:endParaRPr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3703321"/>
          </a:xfrm>
        </p:spPr>
        <p:txBody>
          <a:bodyPr>
            <a:normAutofit/>
          </a:bodyPr>
          <a:lstStyle/>
          <a:p>
            <a:r>
              <a:rPr lang="it-IT" sz="18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1800" b="1" dirty="0" smtClean="0">
                <a:solidFill>
                  <a:srgbClr val="C00000"/>
                </a:solidFill>
              </a:rPr>
              <a:t>Processo top down.</a:t>
            </a:r>
          </a:p>
          <a:p>
            <a:r>
              <a:rPr lang="it-IT" sz="1800" b="1" dirty="0" smtClean="0">
                <a:solidFill>
                  <a:srgbClr val="C00000"/>
                </a:solidFill>
              </a:rPr>
              <a:t>Mancanza di gruppo guida e di referenti chiari.</a:t>
            </a:r>
          </a:p>
          <a:p>
            <a:r>
              <a:rPr lang="it-IT" sz="1800" b="1" dirty="0" smtClean="0">
                <a:solidFill>
                  <a:srgbClr val="C00000"/>
                </a:solidFill>
              </a:rPr>
              <a:t>Gestione in mano ai tecnici.</a:t>
            </a:r>
          </a:p>
          <a:p>
            <a:r>
              <a:rPr lang="it-IT" sz="1800" b="1" dirty="0" smtClean="0">
                <a:solidFill>
                  <a:srgbClr val="C00000"/>
                </a:solidFill>
              </a:rPr>
              <a:t>Assenza di cronoprogrammi.</a:t>
            </a:r>
          </a:p>
          <a:p>
            <a:r>
              <a:rPr lang="it-IT" sz="1800" b="1" dirty="0" smtClean="0">
                <a:solidFill>
                  <a:srgbClr val="C00000"/>
                </a:solidFill>
              </a:rPr>
              <a:t>A livello locale esperienza preziosa delle Commissioni miste e degli staff PCT anche con avvocati e tecnici.</a:t>
            </a:r>
          </a:p>
          <a:p>
            <a:endParaRPr lang="it-IT" sz="1800" dirty="0">
              <a:solidFill>
                <a:schemeClr val="bg1"/>
              </a:solidFill>
            </a:endParaRPr>
          </a:p>
          <a:p>
            <a:endParaRPr lang="it-IT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47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2" y="1329267"/>
            <a:ext cx="10058400" cy="4665133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chemeClr val="accent4">
                    <a:lumMod val="50000"/>
                  </a:schemeClr>
                </a:solidFill>
              </a:rPr>
              <a:t>Il processo telematico vince  non per ideologia, ma, al di </a:t>
            </a:r>
            <a:r>
              <a:rPr lang="it-IT" sz="4000" b="1" dirty="0" err="1" smtClean="0">
                <a:solidFill>
                  <a:schemeClr val="accent4">
                    <a:lumMod val="50000"/>
                  </a:schemeClr>
                </a:solidFill>
              </a:rPr>
              <a:t>la’</a:t>
            </a:r>
            <a:r>
              <a:rPr lang="it-IT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it-IT" sz="4000" b="1" dirty="0" err="1" smtClean="0">
                <a:solidFill>
                  <a:schemeClr val="accent4">
                    <a:lumMod val="50000"/>
                  </a:schemeClr>
                </a:solidFill>
              </a:rPr>
              <a:t>dEi</a:t>
            </a:r>
            <a:r>
              <a:rPr lang="it-IT" sz="4000" b="1" dirty="0" smtClean="0">
                <a:solidFill>
                  <a:schemeClr val="accent4">
                    <a:lumMod val="50000"/>
                  </a:schemeClr>
                </a:solidFill>
              </a:rPr>
              <a:t> risparmi di </a:t>
            </a:r>
            <a:r>
              <a:rPr lang="it-IT" sz="4000" b="1" dirty="0">
                <a:solidFill>
                  <a:schemeClr val="accent4">
                    <a:lumMod val="50000"/>
                  </a:schemeClr>
                </a:solidFill>
              </a:rPr>
              <a:t>t</a:t>
            </a:r>
            <a:r>
              <a:rPr lang="it-IT" sz="4000" b="1" dirty="0" smtClean="0">
                <a:solidFill>
                  <a:schemeClr val="accent4">
                    <a:lumMod val="50000"/>
                  </a:schemeClr>
                </a:solidFill>
              </a:rPr>
              <a:t>empo </a:t>
            </a:r>
            <a:r>
              <a:rPr lang="it-IT" sz="4000" b="1" smtClean="0">
                <a:solidFill>
                  <a:schemeClr val="accent4">
                    <a:lumMod val="50000"/>
                  </a:schemeClr>
                </a:solidFill>
              </a:rPr>
              <a:t>e DI fondi</a:t>
            </a:r>
            <a:r>
              <a:rPr lang="it-IT" sz="4000" b="1" dirty="0" smtClean="0">
                <a:solidFill>
                  <a:schemeClr val="accent4">
                    <a:lumMod val="50000"/>
                  </a:schemeClr>
                </a:solidFill>
              </a:rPr>
              <a:t>,  solo se è più comodo e Complessivamente vantaggioso per gli operatori.</a:t>
            </a:r>
            <a:endParaRPr lang="it-IT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786" y="225979"/>
            <a:ext cx="4191000" cy="6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34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ORGANIZZAZIONE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</a:rPr>
              <a:t>Il processo telematico non è un software ed un problema tecnologico, ma è innanzitutto un nuovo sistema organizzativo che nel penale coinvolgerà cambiando mansioni, cultura e comportamenti più soggetti:</a:t>
            </a:r>
          </a:p>
          <a:p>
            <a:r>
              <a:rPr lang="it-IT" sz="2400" b="1" dirty="0">
                <a:solidFill>
                  <a:schemeClr val="bg1"/>
                </a:solidFill>
              </a:rPr>
              <a:t>M</a:t>
            </a:r>
            <a:r>
              <a:rPr lang="it-IT" sz="2400" b="1" dirty="0" smtClean="0">
                <a:solidFill>
                  <a:schemeClr val="bg1"/>
                </a:solidFill>
              </a:rPr>
              <a:t>agistrati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Avvocati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Cancellieri e funzionari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Polizia Giudiziaria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8"/>
            <a:ext cx="3989388" cy="3784601"/>
          </a:xfrm>
        </p:spPr>
        <p:txBody>
          <a:bodyPr>
            <a:noAutofit/>
          </a:bodyPr>
          <a:lstStyle/>
          <a:p>
            <a:r>
              <a:rPr lang="it-IT" sz="20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b="1" dirty="0" smtClean="0">
                <a:solidFill>
                  <a:srgbClr val="C00000"/>
                </a:solidFill>
              </a:rPr>
              <a:t>Il problema semplicemente non è stato mai semplicemente posto.</a:t>
            </a:r>
          </a:p>
          <a:p>
            <a:r>
              <a:rPr lang="it-IT" b="1" dirty="0" smtClean="0">
                <a:solidFill>
                  <a:srgbClr val="C00000"/>
                </a:solidFill>
              </a:rPr>
              <a:t>Il Ministero si è limitato a fornire la tecnologia.</a:t>
            </a:r>
          </a:p>
          <a:p>
            <a:r>
              <a:rPr lang="it-IT" b="1" dirty="0" smtClean="0">
                <a:solidFill>
                  <a:srgbClr val="C00000"/>
                </a:solidFill>
              </a:rPr>
              <a:t>Ministero e CSM, pur nell’autonomia degli uffici, non hanno né dato linee guida, né hanno cercato di estendere almeno la conoscenza delle migliori esperienze.</a:t>
            </a:r>
          </a:p>
          <a:p>
            <a:r>
              <a:rPr lang="it-IT" b="1" dirty="0" smtClean="0">
                <a:solidFill>
                  <a:srgbClr val="C00000"/>
                </a:solidFill>
              </a:rPr>
              <a:t>Mansionario e ruoli del personale, pur profondamente modificati non sono stati toccati.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975410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ORGANIZZAZIONE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448733"/>
            <a:ext cx="5943601" cy="6138334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chemeClr val="bg1"/>
                </a:solidFill>
              </a:rPr>
              <a:t>Riorganizzare anche fisicamente le cancellerie, facendole diventare progressivamente back office.</a:t>
            </a:r>
          </a:p>
          <a:p>
            <a:r>
              <a:rPr lang="it-IT" b="1" dirty="0" smtClean="0">
                <a:solidFill>
                  <a:schemeClr val="bg1"/>
                </a:solidFill>
              </a:rPr>
              <a:t>Assicurare totale trasparenza con accessi dedicati all’avvocatura (vera parità delle parti).</a:t>
            </a:r>
          </a:p>
          <a:p>
            <a:r>
              <a:rPr lang="it-IT" b="1" dirty="0" smtClean="0">
                <a:solidFill>
                  <a:schemeClr val="bg1"/>
                </a:solidFill>
              </a:rPr>
              <a:t>Ripensare modalità di lavoro del P.M. e del giudice.</a:t>
            </a:r>
          </a:p>
          <a:p>
            <a:r>
              <a:rPr lang="it-IT" b="1" dirty="0" smtClean="0">
                <a:solidFill>
                  <a:schemeClr val="bg1"/>
                </a:solidFill>
              </a:rPr>
              <a:t>Canali di rapporti diversi tra Polizia Giudiziaria e P.M. e tra i diversi soggetti del processo. </a:t>
            </a:r>
          </a:p>
          <a:p>
            <a:r>
              <a:rPr lang="it-IT" b="1" dirty="0" smtClean="0">
                <a:solidFill>
                  <a:schemeClr val="bg1"/>
                </a:solidFill>
              </a:rPr>
              <a:t>Il sistema deve assicurare la segretezza degli atti in alcune fasi, la riservatezza in altre.</a:t>
            </a:r>
          </a:p>
          <a:p>
            <a:r>
              <a:rPr lang="it-IT" b="1" dirty="0" smtClean="0">
                <a:solidFill>
                  <a:schemeClr val="bg1"/>
                </a:solidFill>
              </a:rPr>
              <a:t>Il passaggio al telematico seleziona e penalizza chi non vi accede: assistenza, ma anche incoraggiare con migliori servizi chi vi accede.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60599"/>
            <a:ext cx="3657600" cy="3888992"/>
          </a:xfrm>
        </p:spPr>
        <p:txBody>
          <a:bodyPr>
            <a:normAutofit/>
          </a:bodyPr>
          <a:lstStyle/>
          <a:p>
            <a:r>
              <a:rPr lang="it-IT" sz="20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1700" b="1" dirty="0" smtClean="0">
                <a:solidFill>
                  <a:srgbClr val="C00000"/>
                </a:solidFill>
              </a:rPr>
              <a:t>Eccellente esempio dato dal Portale Servizi Telematici,</a:t>
            </a:r>
          </a:p>
          <a:p>
            <a:r>
              <a:rPr lang="it-IT" sz="1700" b="1" dirty="0" smtClean="0">
                <a:solidFill>
                  <a:srgbClr val="C00000"/>
                </a:solidFill>
              </a:rPr>
              <a:t>Possibile riorganizzazione delle cancellerie : punti informativi unificati.</a:t>
            </a:r>
          </a:p>
          <a:p>
            <a:r>
              <a:rPr lang="it-IT" sz="1700" b="1" dirty="0" smtClean="0">
                <a:solidFill>
                  <a:srgbClr val="C00000"/>
                </a:solidFill>
              </a:rPr>
              <a:t>Consolle del magistrato.</a:t>
            </a:r>
          </a:p>
          <a:p>
            <a:r>
              <a:rPr lang="it-IT" sz="1700" b="1" dirty="0" smtClean="0">
                <a:solidFill>
                  <a:srgbClr val="C00000"/>
                </a:solidFill>
              </a:rPr>
              <a:t>Accettazione degli atti da parte del cancelliere ?</a:t>
            </a:r>
          </a:p>
          <a:p>
            <a:r>
              <a:rPr lang="it-IT" sz="1700" b="1" dirty="0" smtClean="0">
                <a:solidFill>
                  <a:srgbClr val="C00000"/>
                </a:solidFill>
              </a:rPr>
              <a:t>Mansionario del personale non modificato.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07741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SICUREZZA LAVORO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448732"/>
            <a:ext cx="5943601" cy="6745887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bg1"/>
                </a:solidFill>
              </a:rPr>
              <a:t>Il problema non va    enfatizzato, ma esiste.</a:t>
            </a:r>
          </a:p>
          <a:p>
            <a:r>
              <a:rPr lang="it-IT" sz="3600" b="1" dirty="0" smtClean="0">
                <a:solidFill>
                  <a:schemeClr val="bg1"/>
                </a:solidFill>
              </a:rPr>
              <a:t>Schermi.</a:t>
            </a:r>
          </a:p>
          <a:p>
            <a:r>
              <a:rPr lang="it-IT" sz="3600" b="1" dirty="0" smtClean="0">
                <a:solidFill>
                  <a:schemeClr val="bg1"/>
                </a:solidFill>
              </a:rPr>
              <a:t>Postazioni ergonomiche.</a:t>
            </a:r>
          </a:p>
          <a:p>
            <a:r>
              <a:rPr lang="it-IT" sz="3600" b="1" dirty="0" smtClean="0">
                <a:solidFill>
                  <a:schemeClr val="bg1"/>
                </a:solidFill>
              </a:rPr>
              <a:t>Indicazioni del medico competente.</a:t>
            </a:r>
          </a:p>
          <a:p>
            <a:r>
              <a:rPr lang="it-IT" sz="3600" b="1" dirty="0" smtClean="0">
                <a:solidFill>
                  <a:schemeClr val="bg1"/>
                </a:solidFill>
              </a:rPr>
              <a:t>Visite mediche periodiche.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60599"/>
            <a:ext cx="3657600" cy="3335867"/>
          </a:xfrm>
        </p:spPr>
        <p:txBody>
          <a:bodyPr>
            <a:normAutofit/>
          </a:bodyPr>
          <a:lstStyle/>
          <a:p>
            <a:r>
              <a:rPr lang="it-IT" sz="20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Il problema non è stato posto e lasciato alla gestione degli uffici.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Affrontato Tribunale per Tribunale.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Carenza di fondi. 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05069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Tecnologia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it-IT" dirty="0" smtClean="0"/>
          </a:p>
          <a:p>
            <a:r>
              <a:rPr lang="it-IT" sz="2600" b="1" dirty="0" smtClean="0">
                <a:solidFill>
                  <a:schemeClr val="bg1"/>
                </a:solidFill>
              </a:rPr>
              <a:t>Digitalizzare non significa dematerializzare, ma superare la carta e lavorare in modo diverso.</a:t>
            </a:r>
          </a:p>
          <a:p>
            <a:r>
              <a:rPr lang="it-IT" sz="2600" b="1" dirty="0" smtClean="0">
                <a:solidFill>
                  <a:schemeClr val="bg1"/>
                </a:solidFill>
              </a:rPr>
              <a:t>I sistemi devono essere interoperabili tra di loro. </a:t>
            </a:r>
          </a:p>
          <a:p>
            <a:r>
              <a:rPr lang="it-IT" sz="2600" b="1" dirty="0" smtClean="0">
                <a:solidFill>
                  <a:schemeClr val="bg1"/>
                </a:solidFill>
              </a:rPr>
              <a:t>I dati vanno inseriti una volta sola ed essere facilmente recuperabili e riutilizzabili.</a:t>
            </a:r>
          </a:p>
          <a:p>
            <a:r>
              <a:rPr lang="it-IT" sz="2600" b="1" dirty="0" smtClean="0">
                <a:solidFill>
                  <a:schemeClr val="bg1"/>
                </a:solidFill>
              </a:rPr>
              <a:t>Il sistema deve essere flessibile e modificabile dagli operatori senza richiedere interventi del fornitore o dell’assistenza.</a:t>
            </a:r>
          </a:p>
          <a:p>
            <a:r>
              <a:rPr lang="it-IT" sz="2600" b="1" dirty="0" smtClean="0">
                <a:solidFill>
                  <a:schemeClr val="bg1"/>
                </a:solidFill>
              </a:rPr>
              <a:t>Il processo telematico deve essere </a:t>
            </a:r>
            <a:r>
              <a:rPr lang="it-IT" sz="2600" b="1" dirty="0" err="1" smtClean="0">
                <a:solidFill>
                  <a:schemeClr val="bg1"/>
                </a:solidFill>
              </a:rPr>
              <a:t>friendly</a:t>
            </a:r>
            <a:r>
              <a:rPr lang="it-IT" sz="2600" b="1" dirty="0" smtClean="0">
                <a:solidFill>
                  <a:schemeClr val="bg1"/>
                </a:solidFill>
              </a:rPr>
              <a:t> </a:t>
            </a:r>
            <a:r>
              <a:rPr lang="it-IT" sz="2600" b="1" dirty="0" err="1" smtClean="0">
                <a:solidFill>
                  <a:schemeClr val="bg1"/>
                </a:solidFill>
              </a:rPr>
              <a:t>user</a:t>
            </a:r>
            <a:r>
              <a:rPr lang="it-IT" sz="2600" b="1" dirty="0" smtClean="0">
                <a:solidFill>
                  <a:schemeClr val="bg1"/>
                </a:solidFill>
              </a:rPr>
              <a:t>, semplice con fruibilità ed intuitività immediata del sistema.</a:t>
            </a:r>
            <a:endParaRPr lang="it-IT" sz="2600" b="1" dirty="0">
              <a:solidFill>
                <a:schemeClr val="bg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8"/>
            <a:ext cx="3657600" cy="3784601"/>
          </a:xfrm>
        </p:spPr>
        <p:txBody>
          <a:bodyPr>
            <a:normAutofit/>
          </a:bodyPr>
          <a:lstStyle/>
          <a:p>
            <a:r>
              <a:rPr lang="it-IT" sz="20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Il processo è stato guidato e «imposto» dall’alto. 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Senza una sufficiente interrelazione con gli uffici e l’avvocatura.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Le scelte tecnologiche sono state determinanti senza sapere e spesso capire le esigenze degli operatori. </a:t>
            </a:r>
          </a:p>
        </p:txBody>
      </p:sp>
    </p:spTree>
    <p:extLst>
      <p:ext uri="{BB962C8B-B14F-4D97-AF65-F5344CB8AC3E}">
        <p14:creationId xmlns:p14="http://schemas.microsoft.com/office/powerpoint/2010/main" val="654867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Tecnologia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it-IT" dirty="0" smtClean="0"/>
          </a:p>
          <a:p>
            <a:r>
              <a:rPr lang="it-IT" sz="2400" b="1" dirty="0" smtClean="0">
                <a:solidFill>
                  <a:schemeClr val="bg1"/>
                </a:solidFill>
              </a:rPr>
              <a:t>Il sistema deve essere affidabile al 100 % e non subire blocchi o guasti.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L’assistenza informatica deve essere ad </a:t>
            </a:r>
            <a:r>
              <a:rPr lang="it-IT" sz="2400" b="1" dirty="0" err="1" smtClean="0">
                <a:solidFill>
                  <a:schemeClr val="bg1"/>
                </a:solidFill>
              </a:rPr>
              <a:t>horas</a:t>
            </a:r>
            <a:r>
              <a:rPr lang="it-IT" sz="2400" b="1" dirty="0" smtClean="0">
                <a:solidFill>
                  <a:schemeClr val="bg1"/>
                </a:solidFill>
              </a:rPr>
              <a:t> e se necessario reperibile immediatamente sul luogo.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L’hard </a:t>
            </a:r>
            <a:r>
              <a:rPr lang="it-IT" sz="2400" b="1" dirty="0" err="1" smtClean="0">
                <a:solidFill>
                  <a:schemeClr val="bg1"/>
                </a:solidFill>
              </a:rPr>
              <a:t>ware</a:t>
            </a:r>
            <a:r>
              <a:rPr lang="it-IT" sz="2400" b="1" dirty="0" smtClean="0">
                <a:solidFill>
                  <a:schemeClr val="bg1"/>
                </a:solidFill>
              </a:rPr>
              <a:t> deve essere adeguato e stimolare all’uso (ad esempio schermi più ampi e, se richiesto, doppio schermo).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La banda deve essere sufficiente per tutti.</a:t>
            </a:r>
          </a:p>
          <a:p>
            <a:r>
              <a:rPr lang="it-IT" sz="2400" b="1" dirty="0" smtClean="0">
                <a:solidFill>
                  <a:schemeClr val="bg1"/>
                </a:solidFill>
              </a:rPr>
              <a:t>Occorre prevedere da subito le modalità di archiviazione degli atti.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43666"/>
            <a:ext cx="3657600" cy="3937678"/>
          </a:xfrm>
        </p:spPr>
        <p:txBody>
          <a:bodyPr>
            <a:noAutofit/>
          </a:bodyPr>
          <a:lstStyle/>
          <a:p>
            <a:r>
              <a:rPr lang="it-IT" sz="20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Sistema ancora non affidabile con blocchi tecnologici e periodiche interruzioni per modifiche evolutive.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Assistenza esternalizzata del tutto inadeguata.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Incertezza di compiti tra CISIA e assistenza.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Hard </a:t>
            </a:r>
            <a:r>
              <a:rPr lang="it-IT" sz="1400" b="1" dirty="0" err="1" smtClean="0">
                <a:solidFill>
                  <a:srgbClr val="C00000"/>
                </a:solidFill>
              </a:rPr>
              <a:t>ware</a:t>
            </a:r>
            <a:r>
              <a:rPr lang="it-IT" sz="1400" b="1" dirty="0" smtClean="0">
                <a:solidFill>
                  <a:srgbClr val="C00000"/>
                </a:solidFill>
              </a:rPr>
              <a:t> potenziato, ma non sufficiente.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Insufficienza della banda.</a:t>
            </a:r>
          </a:p>
          <a:p>
            <a:r>
              <a:rPr lang="it-IT" sz="1400" b="1" dirty="0" smtClean="0">
                <a:solidFill>
                  <a:srgbClr val="C00000"/>
                </a:solidFill>
              </a:rPr>
              <a:t>Ancora non prevista storicizzazione e modalità archiviazione in forme esclusivamente digitali.</a:t>
            </a:r>
            <a:endParaRPr lang="it-IT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CULTURA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544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Siamo abituati a lavorare con carta e penna. Chiediamo a noi stessi e a tutti gli operatori un gigantesco salto culturale in tempi rapidi. </a:t>
            </a:r>
          </a:p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Si può fare solo se ogni operatore viene aiutato sia per la semplicità del sistema, sia perché nessuno viene lasciato indietro e tutti possono avere un aiuto ed un sostegno.</a:t>
            </a:r>
          </a:p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Formazione e assistenza al processo telematico per un periodo congruo sono indispensabili.</a:t>
            </a:r>
          </a:p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Gradualità e condivisione sono necessari.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817450" cy="3507713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Formazione e assistenza programmate del tutto inidonee sia come </a:t>
            </a:r>
            <a:r>
              <a:rPr lang="it-IT" sz="2400" b="1" dirty="0" smtClean="0">
                <a:solidFill>
                  <a:srgbClr val="C00000"/>
                </a:solidFill>
              </a:rPr>
              <a:t>modalità, </a:t>
            </a:r>
            <a:r>
              <a:rPr lang="it-IT" sz="2400" b="1" dirty="0" smtClean="0">
                <a:solidFill>
                  <a:srgbClr val="C00000"/>
                </a:solidFill>
              </a:rPr>
              <a:t>che come periodo.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Assenza di un percorso trasparente e condiviso.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70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CULTURA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L’atto telematico deve essere un atto costruito e pensato come digitale.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L’atto deve essere strutturato per essere facilmente leggibile tramite schermo, con indicizzazione e link intertestuali.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Deve essere possibile la firma massiva per determinati tipi di atti (ad esempio archiviazione a carico di ignoti).</a:t>
            </a:r>
            <a:endParaRPr lang="it-IT" sz="2800" b="1" dirty="0">
              <a:solidFill>
                <a:schemeClr val="bg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3784601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L’atto cartaceo, o pensato come cartaceo, viene </a:t>
            </a:r>
            <a:r>
              <a:rPr lang="it-IT" sz="2400" b="1" dirty="0" err="1" smtClean="0">
                <a:solidFill>
                  <a:srgbClr val="C00000"/>
                </a:solidFill>
              </a:rPr>
              <a:t>dematerializzzato</a:t>
            </a:r>
            <a:r>
              <a:rPr lang="it-IT" sz="24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it-IT" sz="2400" b="1" dirty="0" smtClean="0">
                <a:solidFill>
                  <a:srgbClr val="C00000"/>
                </a:solidFill>
              </a:rPr>
              <a:t>Nessuna norma, tranne qualche protocollo, su strutturazione e limiti degli atti.</a:t>
            </a: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2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47000"/>
                <a:lumOff val="53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NORMATIVA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629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La digitalizzazione deve entrare nei codici. Non è possibile dover adeguare di volta in volta le norme pensate per un altro sistema al telematico, con possibili eccezioni processuali. Non è possibile che la validità dell’atto in formato digitale derivi da richiami a Decreti ministeriali o addirittura direttoriali.</a:t>
            </a:r>
          </a:p>
          <a:p>
            <a:pPr marL="0" indent="0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Ci vuole trasparenza e chiarezza, richiamata in norme primarie.</a:t>
            </a:r>
          </a:p>
          <a:p>
            <a:pPr marL="0" indent="0">
              <a:buNone/>
            </a:pPr>
            <a:r>
              <a:rPr lang="it-IT" sz="2400" b="1" dirty="0">
                <a:solidFill>
                  <a:schemeClr val="bg1"/>
                </a:solidFill>
              </a:rPr>
              <a:t>P</a:t>
            </a:r>
            <a:r>
              <a:rPr lang="it-IT" sz="2400" b="1" dirty="0" smtClean="0">
                <a:solidFill>
                  <a:schemeClr val="bg1"/>
                </a:solidFill>
              </a:rPr>
              <a:t>rocesso di avvicinamento con meccanismi simili all’art.51 L. n.133/2008.</a:t>
            </a:r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3537858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solidFill>
                  <a:schemeClr val="tx1"/>
                </a:solidFill>
              </a:rPr>
              <a:t>PCT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Codici pensati per penna e calamaio.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Valore legale atti digitali spesso derivante da richiami a cascata sino a decreti direttoriali.</a:t>
            </a:r>
          </a:p>
          <a:p>
            <a:r>
              <a:rPr lang="it-IT" sz="2000" b="1" dirty="0" smtClean="0">
                <a:solidFill>
                  <a:srgbClr val="C00000"/>
                </a:solidFill>
              </a:rPr>
              <a:t>Su alcune questioni l’incertezza è sfociata in eccezioni processuali.</a:t>
            </a:r>
            <a:endParaRPr lang="it-IT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276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392</TotalTime>
  <Words>947</Words>
  <Application>Microsoft Office PowerPoint</Application>
  <PresentationFormat>Personalizzato</PresentationFormat>
  <Paragraphs>99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Sezione</vt:lpstr>
      <vt:lpstr>L’esperienza del PCT</vt:lpstr>
      <vt:lpstr>ORGANIZZAZIONE</vt:lpstr>
      <vt:lpstr>ORGANIZZAZIONE</vt:lpstr>
      <vt:lpstr>SICUREZZA LAVORO</vt:lpstr>
      <vt:lpstr>Tecnologia</vt:lpstr>
      <vt:lpstr>Tecnologia</vt:lpstr>
      <vt:lpstr>CULTURA</vt:lpstr>
      <vt:lpstr>CULTURA</vt:lpstr>
      <vt:lpstr>NORMATIVA</vt:lpstr>
      <vt:lpstr>IL GOVERNO</vt:lpstr>
      <vt:lpstr>Il processo telematico vince  non per ideologia, ma, al di la’ dEi risparmi di tempo e DI fondi,  solo se è più comodo e Complessivamente vantaggioso per gli operatori.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L’esperienza del PCT</dc:title>
  <dc:creator>Claudio Castelli</dc:creator>
  <cp:lastModifiedBy>Castelli/Claudio</cp:lastModifiedBy>
  <cp:revision>23</cp:revision>
  <dcterms:created xsi:type="dcterms:W3CDTF">2014-11-22T21:36:16Z</dcterms:created>
  <dcterms:modified xsi:type="dcterms:W3CDTF">2014-12-01T07:51:56Z</dcterms:modified>
</cp:coreProperties>
</file>