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4"/>
  </p:notesMasterIdLst>
  <p:sldIdLst>
    <p:sldId id="1806" r:id="rId2"/>
    <p:sldId id="1818" r:id="rId3"/>
    <p:sldId id="1819" r:id="rId4"/>
    <p:sldId id="1820" r:id="rId5"/>
    <p:sldId id="1821" r:id="rId6"/>
    <p:sldId id="1822" r:id="rId7"/>
    <p:sldId id="1823" r:id="rId8"/>
    <p:sldId id="1824" r:id="rId9"/>
    <p:sldId id="1826" r:id="rId10"/>
    <p:sldId id="1827" r:id="rId11"/>
    <p:sldId id="1828" r:id="rId12"/>
    <p:sldId id="1829" r:id="rId13"/>
    <p:sldId id="1830" r:id="rId14"/>
    <p:sldId id="1831" r:id="rId15"/>
    <p:sldId id="1832" r:id="rId16"/>
    <p:sldId id="1833" r:id="rId17"/>
    <p:sldId id="1834" r:id="rId18"/>
    <p:sldId id="1835" r:id="rId19"/>
    <p:sldId id="1836" r:id="rId20"/>
    <p:sldId id="1837" r:id="rId21"/>
    <p:sldId id="1838" r:id="rId22"/>
    <p:sldId id="1825" r:id="rId23"/>
  </p:sldIdLst>
  <p:sldSz cx="9144000" cy="6858000" type="screen4x3"/>
  <p:notesSz cx="6858000" cy="9144000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9"/>
    <a:srgbClr val="FFFF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5758FB7-9AC5-4552-8A53-C91805E547FA}" styleName="Stile con tema 1 - Color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84E427A-3D55-4303-BF80-6455036E1DE7}" styleName="Stile con tema 1 - Color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Stile con tema 1 - Color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0A1B5D5-9B99-4C35-A422-299274C87663}" styleName="Stile medio 1 - Color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FD0F851-EC5A-4D38-B0AD-8093EC10F338}" styleName="Stile chiaro 1 - Color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0251" autoAdjust="0"/>
  </p:normalViewPr>
  <p:slideViewPr>
    <p:cSldViewPr>
      <p:cViewPr varScale="1">
        <p:scale>
          <a:sx n="60" d="100"/>
          <a:sy n="60" d="100"/>
        </p:scale>
        <p:origin x="1686" y="6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3884613" y="0"/>
            <a:ext cx="2970212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Clr>
                <a:srgbClr val="000000"/>
              </a:buClr>
              <a:buFont typeface="Calibri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Calibri" pitchFamily="32" charset="0"/>
              </a:defRPr>
            </a:lvl1pPr>
          </a:lstStyle>
          <a:p>
            <a:endParaRPr lang="en-GB"/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it-IT" smtClean="0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0" y="8683625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Clr>
                <a:srgbClr val="000000"/>
              </a:buClr>
              <a:buFont typeface="Calibri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Calibri" pitchFamily="32" charset="0"/>
              </a:defRPr>
            </a:lvl1pPr>
          </a:lstStyle>
          <a:p>
            <a:fld id="{00908BB8-960E-4A2A-9ED9-3832D8E813CF}" type="slidenum">
              <a:rPr lang="en-GB"/>
              <a:pPr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0181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3AD846FA-FBBA-4B97-B195-C4995BF31556}" type="slidenum">
              <a:rPr lang="en-GB"/>
              <a:pPr/>
              <a:t>‹N›</a:t>
            </a:fld>
            <a:endParaRPr lang="en-GB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6C2968EB-D963-446C-A5E6-2813AB613EA8}" type="slidenum">
              <a:rPr lang="en-GB"/>
              <a:pPr/>
              <a:t>‹N›</a:t>
            </a:fld>
            <a:endParaRPr lang="en-GB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128588"/>
            <a:ext cx="2055813" cy="5995987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9800" cy="5995987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223A18D4-2DA3-4A2C-A640-A8925A8C90FF}" type="slidenum">
              <a:rPr lang="en-GB"/>
              <a:pPr/>
              <a:t>‹N›</a:t>
            </a:fld>
            <a:endParaRPr lang="en-GB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65269F54-5264-4AE6-9AEA-FB760F27FE66}" type="slidenum">
              <a:rPr lang="en-GB"/>
              <a:pPr/>
              <a:t>‹N›</a:t>
            </a:fld>
            <a:endParaRPr lang="en-GB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6743CEA8-C8F9-4B73-84C8-539222834151}" type="slidenum">
              <a:rPr lang="en-GB"/>
              <a:pPr/>
              <a:t>‹N›</a:t>
            </a:fld>
            <a:endParaRPr lang="en-GB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7E686B97-29CB-4A5A-B874-A9B10C82E0C0}" type="slidenum">
              <a:rPr lang="en-GB"/>
              <a:pPr/>
              <a:t>‹N›</a:t>
            </a:fld>
            <a:endParaRPr lang="en-GB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D6E93F3-BDEB-4DCE-B66E-1590D1330C63}" type="slidenum">
              <a:rPr lang="en-GB"/>
              <a:pPr/>
              <a:t>‹N›</a:t>
            </a:fld>
            <a:endParaRPr lang="en-GB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A79D6925-8710-416B-8F8B-6D2AFD49CDAD}" type="slidenum">
              <a:rPr lang="en-GB"/>
              <a:pPr/>
              <a:t>‹N›</a:t>
            </a:fld>
            <a:endParaRPr lang="en-GB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555AC0EA-6EA7-418A-9BEF-85F64D3FF17E}" type="slidenum">
              <a:rPr lang="en-GB"/>
              <a:pPr/>
              <a:t>‹N›</a:t>
            </a:fld>
            <a:endParaRPr lang="en-GB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C894872B-9365-4EF7-AA7A-69845B18C900}" type="slidenum">
              <a:rPr lang="en-GB"/>
              <a:pPr/>
              <a:t>‹N›</a:t>
            </a:fld>
            <a:endParaRPr lang="en-GB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6309200-AFAD-4B8D-BF17-3B677C8D82A0}" type="slidenum">
              <a:rPr lang="en-GB"/>
              <a:pPr/>
              <a:t>‹N›</a:t>
            </a:fld>
            <a:endParaRPr lang="en-GB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89000"/>
              </a:schemeClr>
            </a:gs>
            <a:gs pos="29000">
              <a:schemeClr val="accent1">
                <a:lumMod val="60000"/>
                <a:lumOff val="40000"/>
              </a:schemeClr>
            </a:gs>
            <a:gs pos="6900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28013" cy="1433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Cliccate per modificare il formato del testo del titolo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Cliccate per modificare il formato del testo della struttura</a:t>
            </a:r>
          </a:p>
          <a:p>
            <a:pPr lvl="1"/>
            <a:r>
              <a:rPr lang="en-GB" smtClean="0"/>
              <a:t>Secondo livello struttura</a:t>
            </a:r>
          </a:p>
          <a:p>
            <a:pPr lvl="2"/>
            <a:r>
              <a:rPr lang="en-GB" smtClean="0"/>
              <a:t>Terzo livello struttura</a:t>
            </a:r>
          </a:p>
          <a:p>
            <a:pPr lvl="3"/>
            <a:r>
              <a:rPr lang="en-GB" smtClean="0"/>
              <a:t>Quarto livello struttura</a:t>
            </a:r>
          </a:p>
          <a:p>
            <a:pPr lvl="4"/>
            <a:r>
              <a:rPr lang="en-GB" smtClean="0"/>
              <a:t>Quinto livello struttura</a:t>
            </a:r>
          </a:p>
          <a:p>
            <a:pPr lvl="4"/>
            <a:r>
              <a:rPr lang="en-GB" smtClean="0"/>
              <a:t>Sesto livello struttura</a:t>
            </a:r>
          </a:p>
          <a:p>
            <a:pPr lvl="4"/>
            <a:r>
              <a:rPr lang="en-GB" smtClean="0"/>
              <a:t>Settimo livello struttura</a:t>
            </a:r>
          </a:p>
          <a:p>
            <a:pPr lvl="4"/>
            <a:r>
              <a:rPr lang="en-GB" smtClean="0"/>
              <a:t>Ottavo livello struttura</a:t>
            </a:r>
          </a:p>
          <a:p>
            <a:pPr lvl="4"/>
            <a:r>
              <a:rPr lang="en-GB" smtClean="0"/>
              <a:t>Nono livello struttura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35635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Calibri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FFFFFF"/>
                </a:solidFill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124200" y="6308725"/>
            <a:ext cx="28956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35635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Calibri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FFFFFF"/>
                </a:solidFill>
                <a:latin typeface="+mn-lt"/>
              </a:defRPr>
            </a:lvl1pPr>
          </a:lstStyle>
          <a:p>
            <a:fld id="{333F5C60-0B83-4CDB-8AD7-15C9EF55C962}" type="slidenum">
              <a:rPr lang="en-GB"/>
              <a:pPr/>
              <a:t>‹N›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dissolve/>
  </p:transition>
  <p:hf sldNum="0" hdr="0" ftr="0" dt="0"/>
  <p:txStyles>
    <p:titleStyle>
      <a:lvl1pPr algn="ctr" defTabSz="449263" rtl="0" eaLnBrk="0" fontAlgn="base" hangingPunct="0">
        <a:lnSpc>
          <a:spcPct val="101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Calibri" pitchFamily="32" charset="0"/>
        <a:defRPr sz="4400">
          <a:solidFill>
            <a:srgbClr val="FFFFFF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101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Calibri" pitchFamily="32" charset="0"/>
        <a:defRPr sz="4400">
          <a:solidFill>
            <a:srgbClr val="FFFFFF"/>
          </a:solidFill>
          <a:latin typeface="Calibri" pitchFamily="32" charset="0"/>
          <a:ea typeface="Lucida Sans Unicode" charset="0"/>
          <a:cs typeface="Lucida Sans Unicode" charset="0"/>
        </a:defRPr>
      </a:lvl2pPr>
      <a:lvl3pPr algn="ctr" defTabSz="449263" rtl="0" eaLnBrk="0" fontAlgn="base" hangingPunct="0">
        <a:lnSpc>
          <a:spcPct val="101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Calibri" pitchFamily="32" charset="0"/>
        <a:defRPr sz="4400">
          <a:solidFill>
            <a:srgbClr val="FFFFFF"/>
          </a:solidFill>
          <a:latin typeface="Calibri" pitchFamily="32" charset="0"/>
          <a:ea typeface="Lucida Sans Unicode" charset="0"/>
          <a:cs typeface="Lucida Sans Unicode" charset="0"/>
        </a:defRPr>
      </a:lvl3pPr>
      <a:lvl4pPr algn="ctr" defTabSz="449263" rtl="0" eaLnBrk="0" fontAlgn="base" hangingPunct="0">
        <a:lnSpc>
          <a:spcPct val="101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Calibri" pitchFamily="32" charset="0"/>
        <a:defRPr sz="4400">
          <a:solidFill>
            <a:srgbClr val="FFFFFF"/>
          </a:solidFill>
          <a:latin typeface="Calibri" pitchFamily="32" charset="0"/>
          <a:ea typeface="Lucida Sans Unicode" charset="0"/>
          <a:cs typeface="Lucida Sans Unicode" charset="0"/>
        </a:defRPr>
      </a:lvl4pPr>
      <a:lvl5pPr algn="ctr" defTabSz="449263" rtl="0" eaLnBrk="0" fontAlgn="base" hangingPunct="0">
        <a:lnSpc>
          <a:spcPct val="101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Calibri" pitchFamily="32" charset="0"/>
        <a:defRPr sz="4400">
          <a:solidFill>
            <a:srgbClr val="FFFFFF"/>
          </a:solidFill>
          <a:latin typeface="Calibri" pitchFamily="32" charset="0"/>
          <a:ea typeface="Lucida Sans Unicode" charset="0"/>
          <a:cs typeface="Lucida Sans Unicode" charset="0"/>
        </a:defRPr>
      </a:lvl5pPr>
      <a:lvl6pPr marL="457200" algn="ctr" defTabSz="449263" rtl="0" eaLnBrk="0" fontAlgn="base" hangingPunct="0">
        <a:lnSpc>
          <a:spcPct val="101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Calibri" pitchFamily="32" charset="0"/>
        <a:defRPr sz="4400">
          <a:solidFill>
            <a:srgbClr val="FFFFFF"/>
          </a:solidFill>
          <a:latin typeface="Calibri" pitchFamily="32" charset="0"/>
          <a:ea typeface="Lucida Sans Unicode" charset="0"/>
          <a:cs typeface="Lucida Sans Unicode" charset="0"/>
        </a:defRPr>
      </a:lvl6pPr>
      <a:lvl7pPr marL="914400" algn="ctr" defTabSz="449263" rtl="0" eaLnBrk="0" fontAlgn="base" hangingPunct="0">
        <a:lnSpc>
          <a:spcPct val="101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Calibri" pitchFamily="32" charset="0"/>
        <a:defRPr sz="4400">
          <a:solidFill>
            <a:srgbClr val="FFFFFF"/>
          </a:solidFill>
          <a:latin typeface="Calibri" pitchFamily="32" charset="0"/>
          <a:ea typeface="Lucida Sans Unicode" charset="0"/>
          <a:cs typeface="Lucida Sans Unicode" charset="0"/>
        </a:defRPr>
      </a:lvl7pPr>
      <a:lvl8pPr marL="1371600" algn="ctr" defTabSz="449263" rtl="0" eaLnBrk="0" fontAlgn="base" hangingPunct="0">
        <a:lnSpc>
          <a:spcPct val="101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Calibri" pitchFamily="32" charset="0"/>
        <a:defRPr sz="4400">
          <a:solidFill>
            <a:srgbClr val="FFFFFF"/>
          </a:solidFill>
          <a:latin typeface="Calibri" pitchFamily="32" charset="0"/>
          <a:ea typeface="Lucida Sans Unicode" charset="0"/>
          <a:cs typeface="Lucida Sans Unicode" charset="0"/>
        </a:defRPr>
      </a:lvl8pPr>
      <a:lvl9pPr marL="1828800" algn="ctr" defTabSz="449263" rtl="0" eaLnBrk="0" fontAlgn="base" hangingPunct="0">
        <a:lnSpc>
          <a:spcPct val="101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Calibri" pitchFamily="32" charset="0"/>
        <a:defRPr sz="4400">
          <a:solidFill>
            <a:srgbClr val="FFFFFF"/>
          </a:solidFill>
          <a:latin typeface="Calibri" pitchFamily="32" charset="0"/>
          <a:ea typeface="Lucida Sans Unicode" charset="0"/>
          <a:cs typeface="Lucida Sans Unicode" charset="0"/>
        </a:defRPr>
      </a:lvl9pPr>
    </p:titleStyle>
    <p:bodyStyle>
      <a:lvl1pPr marL="341313" indent="-341313" algn="l" defTabSz="449263" rtl="0" eaLnBrk="0" fontAlgn="base" hangingPunct="0">
        <a:lnSpc>
          <a:spcPct val="101000"/>
        </a:lnSpc>
        <a:spcBef>
          <a:spcPts val="800"/>
        </a:spcBef>
        <a:spcAft>
          <a:spcPct val="0"/>
        </a:spcAft>
        <a:buClr>
          <a:srgbClr val="FFFFFF"/>
        </a:buClr>
        <a:buSzPct val="100000"/>
        <a:buFont typeface="Arial" charset="0"/>
        <a:buChar char="•"/>
        <a:defRPr sz="3200">
          <a:solidFill>
            <a:srgbClr val="FFFFFF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101000"/>
        </a:lnSpc>
        <a:spcBef>
          <a:spcPts val="700"/>
        </a:spcBef>
        <a:spcAft>
          <a:spcPct val="0"/>
        </a:spcAft>
        <a:buClr>
          <a:srgbClr val="FFFFFF"/>
        </a:buClr>
        <a:buSzPct val="100000"/>
        <a:buFont typeface="Arial" charset="0"/>
        <a:buChar char="–"/>
        <a:defRPr sz="28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101000"/>
        </a:lnSpc>
        <a:spcBef>
          <a:spcPts val="600"/>
        </a:spcBef>
        <a:spcAft>
          <a:spcPct val="0"/>
        </a:spcAft>
        <a:buClr>
          <a:srgbClr val="FFFFFF"/>
        </a:buClr>
        <a:buSzPct val="100000"/>
        <a:buFont typeface="Arial" charset="0"/>
        <a:buChar char="•"/>
        <a:defRPr sz="24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101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Arial" charset="0"/>
        <a:buChar char="–"/>
        <a:defRPr sz="20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101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Arial" charset="0"/>
        <a:buChar char="»"/>
        <a:defRPr sz="20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449263" rtl="0" eaLnBrk="0" fontAlgn="base" hangingPunct="0">
        <a:lnSpc>
          <a:spcPct val="101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Arial" charset="0"/>
        <a:buChar char="»"/>
        <a:defRPr sz="2000">
          <a:solidFill>
            <a:srgbClr val="FFFFFF"/>
          </a:solidFill>
          <a:latin typeface="+mn-lt"/>
          <a:ea typeface="+mn-ea"/>
          <a:cs typeface="+mn-cs"/>
        </a:defRPr>
      </a:lvl6pPr>
      <a:lvl7pPr marL="2971800" indent="-228600" algn="l" defTabSz="449263" rtl="0" eaLnBrk="0" fontAlgn="base" hangingPunct="0">
        <a:lnSpc>
          <a:spcPct val="101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Arial" charset="0"/>
        <a:buChar char="»"/>
        <a:defRPr sz="2000">
          <a:solidFill>
            <a:srgbClr val="FFFFFF"/>
          </a:solidFill>
          <a:latin typeface="+mn-lt"/>
          <a:ea typeface="+mn-ea"/>
          <a:cs typeface="+mn-cs"/>
        </a:defRPr>
      </a:lvl7pPr>
      <a:lvl8pPr marL="3429000" indent="-228600" algn="l" defTabSz="449263" rtl="0" eaLnBrk="0" fontAlgn="base" hangingPunct="0">
        <a:lnSpc>
          <a:spcPct val="101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Arial" charset="0"/>
        <a:buChar char="»"/>
        <a:defRPr sz="2000">
          <a:solidFill>
            <a:srgbClr val="FFFFFF"/>
          </a:solidFill>
          <a:latin typeface="+mn-lt"/>
          <a:ea typeface="+mn-ea"/>
          <a:cs typeface="+mn-cs"/>
        </a:defRPr>
      </a:lvl8pPr>
      <a:lvl9pPr marL="3886200" indent="-228600" algn="l" defTabSz="449263" rtl="0" eaLnBrk="0" fontAlgn="base" hangingPunct="0">
        <a:lnSpc>
          <a:spcPct val="101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Arial" charset="0"/>
        <a:buChar char="»"/>
        <a:defRPr sz="2000">
          <a:solidFill>
            <a:srgbClr val="FFFFFF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/>
          <p:cNvSpPr txBox="1"/>
          <p:nvPr/>
        </p:nvSpPr>
        <p:spPr>
          <a:xfrm>
            <a:off x="3411" y="1087520"/>
            <a:ext cx="9140589" cy="1981440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449263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charset="0"/>
              <a:buNone/>
              <a:tabLst/>
              <a:defRPr/>
            </a:pPr>
            <a:r>
              <a:rPr lang="it-IT" sz="6600" b="1" i="1" kern="0" noProof="0" dirty="0" smtClean="0">
                <a:ln w="11430"/>
                <a:gradFill>
                  <a:gsLst>
                    <a:gs pos="0">
                      <a:srgbClr val="3333CC">
                        <a:tint val="70000"/>
                        <a:satMod val="245000"/>
                      </a:srgbClr>
                    </a:gs>
                    <a:gs pos="75000">
                      <a:srgbClr val="3333CC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3333CC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Monotype Corsiva" pitchFamily="66" charset="0"/>
              </a:rPr>
              <a:t>GESTORI DOCUMENTALI E PPT</a:t>
            </a:r>
            <a:endParaRPr kumimoji="0" lang="it-IT" sz="6600" b="1" i="1" u="none" strike="noStrike" kern="0" cap="none" spc="0" normalizeH="0" baseline="0" noProof="0" dirty="0">
              <a:ln w="11430"/>
              <a:gradFill>
                <a:gsLst>
                  <a:gs pos="0">
                    <a:srgbClr val="3333CC">
                      <a:tint val="70000"/>
                      <a:satMod val="245000"/>
                    </a:srgbClr>
                  </a:gs>
                  <a:gs pos="75000">
                    <a:srgbClr val="3333CC">
                      <a:tint val="90000"/>
                      <a:shade val="60000"/>
                      <a:satMod val="240000"/>
                    </a:srgbClr>
                  </a:gs>
                  <a:gs pos="100000">
                    <a:srgbClr val="3333CC">
                      <a:tint val="100000"/>
                      <a:shade val="50000"/>
                      <a:satMod val="240000"/>
                    </a:srgb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Monotype Corsiva" pitchFamily="66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1242936" y="3818024"/>
            <a:ext cx="6641432" cy="2369880"/>
          </a:xfrm>
          <a:prstGeom prst="rect">
            <a:avLst/>
          </a:prstGeom>
          <a:gradFill rotWithShape="1">
            <a:gsLst>
              <a:gs pos="0">
                <a:srgbClr val="44546A">
                  <a:tint val="93000"/>
                  <a:satMod val="150000"/>
                  <a:shade val="98000"/>
                  <a:lumMod val="102000"/>
                </a:srgbClr>
              </a:gs>
              <a:gs pos="50000">
                <a:srgbClr val="44546A">
                  <a:tint val="98000"/>
                  <a:satMod val="130000"/>
                  <a:shade val="90000"/>
                  <a:lumMod val="103000"/>
                </a:srgbClr>
              </a:gs>
              <a:gs pos="100000">
                <a:srgbClr val="44546A">
                  <a:shade val="63000"/>
                  <a:satMod val="120000"/>
                </a:srgbClr>
              </a:gs>
            </a:gsLst>
            <a:lin ang="5400000" scaled="0"/>
          </a:gradFill>
          <a:ln w="63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1" i="1" u="none" strike="noStrike" kern="0" cap="none" spc="0" normalizeH="0" baseline="0" noProof="0" dirty="0" smtClean="0">
                <a:ln w="0"/>
                <a:solidFill>
                  <a:srgbClr val="FFFF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Lucida Calligraphy" panose="03010101010101010101" pitchFamily="66" charset="0"/>
                <a:ea typeface="+mn-ea"/>
                <a:cs typeface="+mn-cs"/>
              </a:rPr>
              <a:t>DOMENICO TRUPPA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3600" b="1" i="0" u="none" strike="noStrike" kern="0" cap="none" spc="0" normalizeH="0" baseline="0" noProof="0" dirty="0" smtClean="0">
              <a:ln w="9525">
                <a:solidFill>
                  <a:prstClr val="white"/>
                </a:solidFill>
                <a:prstDash val="solid"/>
              </a:ln>
              <a:solidFill>
                <a:srgbClr val="4472C4"/>
              </a:solidFill>
              <a:effectLst>
                <a:outerShdw blurRad="12700" dist="38100" dir="2700000" algn="tl" rotWithShape="0">
                  <a:srgbClr val="4472C4">
                    <a:lumMod val="60000"/>
                    <a:lumOff val="40000"/>
                  </a:srgbClr>
                </a:outerShdw>
              </a:effectLst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600" b="1" i="0" u="none" strike="noStrike" kern="0" cap="none" spc="0" normalizeH="0" baseline="0" noProof="0" dirty="0" smtClean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ANM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600" b="1" i="0" u="none" strike="noStrike" kern="0" cap="none" spc="0" normalizeH="0" baseline="0" noProof="0" dirty="0" smtClean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ROMA, 5 DICEMBRE 2014</a:t>
            </a:r>
          </a:p>
        </p:txBody>
      </p:sp>
    </p:spTree>
    <p:extLst>
      <p:ext uri="{BB962C8B-B14F-4D97-AF65-F5344CB8AC3E}">
        <p14:creationId xmlns:p14="http://schemas.microsoft.com/office/powerpoint/2010/main" val="302801343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0"/>
            <a:ext cx="9144000" cy="967188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449263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charset="0"/>
              <a:buNone/>
              <a:tabLst/>
              <a:defRPr/>
            </a:pPr>
            <a:r>
              <a:rPr lang="it-IT" sz="6000" b="1" i="1" kern="0" dirty="0" smtClean="0">
                <a:ln w="11430"/>
                <a:gradFill>
                  <a:gsLst>
                    <a:gs pos="0">
                      <a:srgbClr val="3333CC">
                        <a:tint val="70000"/>
                        <a:satMod val="245000"/>
                      </a:srgbClr>
                    </a:gs>
                    <a:gs pos="75000">
                      <a:srgbClr val="3333CC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3333CC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Monotype Corsiva" pitchFamily="66" charset="0"/>
              </a:rPr>
              <a:t>L’AVVENTO DI SICP</a:t>
            </a:r>
            <a:endParaRPr kumimoji="0" lang="it-IT" sz="6000" b="1" i="1" u="none" strike="noStrike" kern="0" cap="none" spc="0" normalizeH="0" baseline="0" noProof="0" dirty="0">
              <a:ln w="11430"/>
              <a:gradFill>
                <a:gsLst>
                  <a:gs pos="0">
                    <a:srgbClr val="3333CC">
                      <a:tint val="70000"/>
                      <a:satMod val="245000"/>
                    </a:srgbClr>
                  </a:gs>
                  <a:gs pos="75000">
                    <a:srgbClr val="3333CC">
                      <a:tint val="90000"/>
                      <a:shade val="60000"/>
                      <a:satMod val="240000"/>
                    </a:srgbClr>
                  </a:gs>
                  <a:gs pos="100000">
                    <a:srgbClr val="3333CC">
                      <a:tint val="100000"/>
                      <a:shade val="50000"/>
                      <a:satMod val="240000"/>
                    </a:srgb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Monotype Corsiva" pitchFamily="66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151438" y="1358766"/>
            <a:ext cx="8812450" cy="2862322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it-IT" sz="3600" dirty="0" smtClean="0">
                <a:solidFill>
                  <a:prstClr val="black"/>
                </a:solidFill>
                <a:latin typeface="Calibri"/>
                <a:cs typeface="+mn-cs"/>
              </a:rPr>
              <a:t>La fondamentale scelta ministeriale è stata quella di sostituire </a:t>
            </a:r>
            <a:r>
              <a:rPr lang="it-IT" sz="3600" dirty="0" err="1" smtClean="0">
                <a:solidFill>
                  <a:prstClr val="black"/>
                </a:solidFill>
                <a:latin typeface="Calibri"/>
                <a:cs typeface="+mn-cs"/>
              </a:rPr>
              <a:t>ReGe</a:t>
            </a:r>
            <a:r>
              <a:rPr lang="it-IT" sz="3600" dirty="0" smtClean="0">
                <a:solidFill>
                  <a:prstClr val="black"/>
                </a:solidFill>
                <a:latin typeface="Calibri"/>
                <a:cs typeface="+mn-cs"/>
              </a:rPr>
              <a:t> (sistema risalente alla fine degli anni ‘80) con un unico sistema per i principali registri informatici, il Sistema Informativo della Cognizione Penale, SICP.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151439" y="4365564"/>
            <a:ext cx="8812450" cy="2308324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it-IT" sz="3600" dirty="0" smtClean="0">
                <a:solidFill>
                  <a:prstClr val="black"/>
                </a:solidFill>
                <a:latin typeface="Calibri"/>
                <a:cs typeface="+mn-cs"/>
              </a:rPr>
              <a:t>Da una limitata diffusione (nel 2011 tre sedi circondariali - NA, PA, GE ed una distrettuale, FI), si è proceduto ora al dispiegamento nazionale.</a:t>
            </a:r>
            <a:endParaRPr lang="it-IT" sz="3600" b="1" dirty="0" smtClean="0">
              <a:solidFill>
                <a:prstClr val="black"/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460578"/>
      </p:ext>
    </p:extLst>
  </p:cSld>
  <p:clrMapOvr>
    <a:masterClrMapping/>
  </p:clrMapOvr>
  <p:transition spd="med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0"/>
            <a:ext cx="9144000" cy="967188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449263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charset="0"/>
              <a:buNone/>
              <a:tabLst/>
              <a:defRPr/>
            </a:pPr>
            <a:r>
              <a:rPr lang="it-IT" sz="6000" b="1" i="1" kern="0" dirty="0" smtClean="0">
                <a:ln w="11430"/>
                <a:gradFill>
                  <a:gsLst>
                    <a:gs pos="0">
                      <a:srgbClr val="3333CC">
                        <a:tint val="70000"/>
                        <a:satMod val="245000"/>
                      </a:srgbClr>
                    </a:gs>
                    <a:gs pos="75000">
                      <a:srgbClr val="3333CC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3333CC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Monotype Corsiva" pitchFamily="66" charset="0"/>
              </a:rPr>
              <a:t>MODALITA’ OPERATIVE</a:t>
            </a:r>
            <a:endParaRPr kumimoji="0" lang="it-IT" sz="6000" b="1" i="1" u="none" strike="noStrike" kern="0" cap="none" spc="0" normalizeH="0" baseline="0" noProof="0" dirty="0">
              <a:ln w="11430"/>
              <a:gradFill>
                <a:gsLst>
                  <a:gs pos="0">
                    <a:srgbClr val="3333CC">
                      <a:tint val="70000"/>
                      <a:satMod val="245000"/>
                    </a:srgbClr>
                  </a:gs>
                  <a:gs pos="75000">
                    <a:srgbClr val="3333CC">
                      <a:tint val="90000"/>
                      <a:shade val="60000"/>
                      <a:satMod val="240000"/>
                    </a:srgbClr>
                  </a:gs>
                  <a:gs pos="100000">
                    <a:srgbClr val="3333CC">
                      <a:tint val="100000"/>
                      <a:shade val="50000"/>
                      <a:satMod val="240000"/>
                    </a:srgb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Monotype Corsiva" pitchFamily="66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151440" y="1340768"/>
            <a:ext cx="8812450" cy="2308324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it-IT" sz="3600" dirty="0" smtClean="0">
                <a:solidFill>
                  <a:prstClr val="black"/>
                </a:solidFill>
                <a:latin typeface="Calibri"/>
                <a:cs typeface="+mn-cs"/>
              </a:rPr>
              <a:t>La circolare ministeriale che disciplina questa transizione prevede la sostituzione di n. 26 REGISTRI CARTACEI, grazie all’introduzione di SICP.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151441" y="3861048"/>
            <a:ext cx="8812450" cy="2862322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it-IT" sz="3600" dirty="0" smtClean="0">
                <a:solidFill>
                  <a:prstClr val="black"/>
                </a:solidFill>
                <a:latin typeface="Calibri"/>
                <a:cs typeface="+mn-cs"/>
              </a:rPr>
              <a:t>La circolare prevede anche ‘consolidamento e integrazione di SICP con gli altri registri informatizzati (Casellario, esecuzione penale, Banca Dati Misure di prevenzione, B.D. Misure cautelari), </a:t>
            </a:r>
            <a:r>
              <a:rPr lang="it-IT" sz="3600" b="1" u="sng" dirty="0" smtClean="0">
                <a:solidFill>
                  <a:prstClr val="black"/>
                </a:solidFill>
                <a:latin typeface="Calibri"/>
                <a:cs typeface="+mn-cs"/>
              </a:rPr>
              <a:t>nonché con i sistemi documentali</a:t>
            </a:r>
            <a:r>
              <a:rPr lang="it-IT" sz="3600" dirty="0">
                <a:solidFill>
                  <a:prstClr val="black"/>
                </a:solidFill>
                <a:latin typeface="Calibri"/>
                <a:cs typeface="+mn-cs"/>
              </a:rPr>
              <a:t>.</a:t>
            </a:r>
            <a:r>
              <a:rPr lang="it-IT" sz="3600" dirty="0" smtClean="0">
                <a:solidFill>
                  <a:prstClr val="black"/>
                </a:solidFill>
                <a:latin typeface="Calibri"/>
                <a:cs typeface="+mn-cs"/>
              </a:rPr>
              <a:t>’.</a:t>
            </a:r>
            <a:endParaRPr lang="it-IT" sz="3600" dirty="0">
              <a:solidFill>
                <a:prstClr val="black"/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6547905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0"/>
            <a:ext cx="9144000" cy="1054648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449263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charset="0"/>
              <a:buNone/>
              <a:tabLst/>
              <a:defRPr/>
            </a:pPr>
            <a:r>
              <a:rPr lang="it-IT" sz="6600" b="1" i="1" kern="0" dirty="0" smtClean="0">
                <a:ln w="11430"/>
                <a:gradFill>
                  <a:gsLst>
                    <a:gs pos="0">
                      <a:srgbClr val="3333CC">
                        <a:tint val="70000"/>
                        <a:satMod val="245000"/>
                      </a:srgbClr>
                    </a:gs>
                    <a:gs pos="75000">
                      <a:srgbClr val="3333CC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3333CC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Monotype Corsiva" pitchFamily="66" charset="0"/>
              </a:rPr>
              <a:t>DGISIA 2014</a:t>
            </a:r>
            <a:endParaRPr kumimoji="0" lang="it-IT" sz="6600" b="1" i="1" u="none" strike="noStrike" kern="0" cap="none" spc="0" normalizeH="0" baseline="0" noProof="0" dirty="0">
              <a:ln w="11430"/>
              <a:gradFill>
                <a:gsLst>
                  <a:gs pos="0">
                    <a:srgbClr val="3333CC">
                      <a:tint val="70000"/>
                      <a:satMod val="245000"/>
                    </a:srgbClr>
                  </a:gs>
                  <a:gs pos="75000">
                    <a:srgbClr val="3333CC">
                      <a:tint val="90000"/>
                      <a:shade val="60000"/>
                      <a:satMod val="240000"/>
                    </a:srgbClr>
                  </a:gs>
                  <a:gs pos="100000">
                    <a:srgbClr val="3333CC">
                      <a:tint val="100000"/>
                      <a:shade val="50000"/>
                      <a:satMod val="240000"/>
                    </a:srgb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Monotype Corsiva" pitchFamily="66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151442" y="1342703"/>
            <a:ext cx="8812450" cy="1754326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it-IT" sz="3600" dirty="0" smtClean="0">
                <a:solidFill>
                  <a:prstClr val="black"/>
                </a:solidFill>
                <a:latin typeface="Calibri"/>
                <a:cs typeface="+mn-cs"/>
              </a:rPr>
              <a:t>Entro il primo semestre dell’anno 2014 veniva previsto il raggiungimento dei seguenti obiettivi di integrazione del SICP:</a:t>
            </a:r>
            <a:endParaRPr lang="it-IT" sz="3600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151442" y="3478356"/>
            <a:ext cx="8812450" cy="3046988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it-IT" sz="3200" dirty="0" smtClean="0">
                <a:solidFill>
                  <a:prstClr val="black"/>
                </a:solidFill>
                <a:latin typeface="Calibri"/>
                <a:cs typeface="+mn-cs"/>
              </a:rPr>
              <a:t>- con la piattaforma documentale;</a:t>
            </a:r>
          </a:p>
          <a:p>
            <a:pPr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it-IT" sz="3200" dirty="0" smtClean="0">
                <a:solidFill>
                  <a:prstClr val="black"/>
                </a:solidFill>
                <a:latin typeface="Calibri"/>
                <a:cs typeface="+mn-cs"/>
              </a:rPr>
              <a:t>- con il sistema documentale di alimentazione delle notizie di reato, NDR2;</a:t>
            </a:r>
          </a:p>
          <a:p>
            <a:pPr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it-IT" sz="3200" dirty="0" smtClean="0">
                <a:solidFill>
                  <a:prstClr val="black"/>
                </a:solidFill>
                <a:latin typeface="Calibri"/>
                <a:cs typeface="+mn-cs"/>
              </a:rPr>
              <a:t>- con il servizio della piattaforma documentale per la firma digitale da remoto, supplemento di qualche funzionalità per il modulo di Atti e Documenti;</a:t>
            </a:r>
            <a:endParaRPr lang="it-IT" sz="3200" dirty="0">
              <a:solidFill>
                <a:prstClr val="black"/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1375259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0"/>
            <a:ext cx="9144000" cy="967188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449263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charset="0"/>
              <a:buNone/>
              <a:tabLst/>
              <a:defRPr/>
            </a:pPr>
            <a:r>
              <a:rPr lang="it-IT" sz="6000" b="1" i="1" kern="0" dirty="0" smtClean="0">
                <a:ln w="11430"/>
                <a:gradFill>
                  <a:gsLst>
                    <a:gs pos="0">
                      <a:srgbClr val="3333CC">
                        <a:tint val="70000"/>
                        <a:satMod val="245000"/>
                      </a:srgbClr>
                    </a:gs>
                    <a:gs pos="75000">
                      <a:srgbClr val="3333CC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3333CC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Monotype Corsiva" pitchFamily="66" charset="0"/>
              </a:rPr>
              <a:t>LA SITUAZIONE ATTUALE</a:t>
            </a:r>
            <a:endParaRPr kumimoji="0" lang="it-IT" sz="6000" b="1" i="1" u="none" strike="noStrike" kern="0" cap="none" spc="0" normalizeH="0" baseline="0" noProof="0" dirty="0">
              <a:ln w="11430"/>
              <a:gradFill>
                <a:gsLst>
                  <a:gs pos="0">
                    <a:srgbClr val="3333CC">
                      <a:tint val="70000"/>
                      <a:satMod val="245000"/>
                    </a:srgbClr>
                  </a:gs>
                  <a:gs pos="75000">
                    <a:srgbClr val="3333CC">
                      <a:tint val="90000"/>
                      <a:shade val="60000"/>
                      <a:satMod val="240000"/>
                    </a:srgbClr>
                  </a:gs>
                  <a:gs pos="100000">
                    <a:srgbClr val="3333CC">
                      <a:tint val="100000"/>
                      <a:shade val="50000"/>
                      <a:satMod val="240000"/>
                    </a:srgb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Monotype Corsiva" pitchFamily="66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179512" y="1980123"/>
            <a:ext cx="8856984" cy="4401205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it-IT" sz="4000" dirty="0" smtClean="0">
                <a:solidFill>
                  <a:prstClr val="black"/>
                </a:solidFill>
                <a:latin typeface="Calibri"/>
                <a:cs typeface="+mn-cs"/>
              </a:rPr>
              <a:t>Se quanto sinora detto è vero, non può esservi dubbio sul fatto che </a:t>
            </a:r>
            <a:r>
              <a:rPr lang="it-IT" sz="4000" b="1" u="sng" dirty="0" smtClean="0">
                <a:solidFill>
                  <a:prstClr val="black"/>
                </a:solidFill>
                <a:latin typeface="Calibri"/>
                <a:cs typeface="+mn-cs"/>
              </a:rPr>
              <a:t>tutte le risorse e le energie disponibili e gestibili dal Ministero sono state profuse per la diffusione ed implementazione del SICP nonché per la formazione di personale di cancelleria e Magistrati.  </a:t>
            </a:r>
            <a:endParaRPr lang="it-IT" sz="4000" b="1" u="sng" dirty="0">
              <a:solidFill>
                <a:prstClr val="black"/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9925746"/>
      </p:ext>
    </p:extLst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0"/>
            <a:ext cx="9144000" cy="704680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449263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charset="0"/>
              <a:buNone/>
              <a:tabLst/>
              <a:defRPr/>
            </a:pPr>
            <a:r>
              <a:rPr lang="it-IT" sz="4200" b="1" i="1" kern="0" dirty="0" smtClean="0">
                <a:ln w="11430"/>
                <a:gradFill>
                  <a:gsLst>
                    <a:gs pos="0">
                      <a:srgbClr val="3333CC">
                        <a:tint val="70000"/>
                        <a:satMod val="245000"/>
                      </a:srgbClr>
                    </a:gs>
                    <a:gs pos="75000">
                      <a:srgbClr val="3333CC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3333CC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Monotype Corsiva" pitchFamily="66" charset="0"/>
              </a:rPr>
              <a:t>I GESTORI DOCUMENTALI DOPO SICP</a:t>
            </a:r>
            <a:endParaRPr kumimoji="0" lang="it-IT" sz="4200" b="1" i="1" u="none" strike="noStrike" kern="0" cap="none" spc="0" normalizeH="0" baseline="0" noProof="0" dirty="0">
              <a:ln w="11430"/>
              <a:gradFill>
                <a:gsLst>
                  <a:gs pos="0">
                    <a:srgbClr val="3333CC">
                      <a:tint val="70000"/>
                      <a:satMod val="245000"/>
                    </a:srgbClr>
                  </a:gs>
                  <a:gs pos="75000">
                    <a:srgbClr val="3333CC">
                      <a:tint val="90000"/>
                      <a:shade val="60000"/>
                      <a:satMod val="240000"/>
                    </a:srgbClr>
                  </a:gs>
                  <a:gs pos="100000">
                    <a:srgbClr val="3333CC">
                      <a:tint val="100000"/>
                      <a:shade val="50000"/>
                      <a:satMod val="240000"/>
                    </a:srgb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Monotype Corsiva" pitchFamily="66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179512" y="1196752"/>
            <a:ext cx="8784977" cy="3046988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it-IT" sz="3200" dirty="0" smtClean="0">
                <a:solidFill>
                  <a:prstClr val="black"/>
                </a:solidFill>
                <a:latin typeface="Calibri"/>
                <a:cs typeface="+mn-cs"/>
              </a:rPr>
              <a:t>Per tutti i gestori documentali sussiste la medesima problematica: </a:t>
            </a:r>
            <a:r>
              <a:rPr lang="it-IT" sz="3200" u="sng" dirty="0" smtClean="0">
                <a:solidFill>
                  <a:prstClr val="black"/>
                </a:solidFill>
                <a:latin typeface="Calibri"/>
                <a:cs typeface="+mn-cs"/>
              </a:rPr>
              <a:t>mancanza di una strategia </a:t>
            </a:r>
            <a:r>
              <a:rPr lang="it-IT" sz="3200" dirty="0" smtClean="0">
                <a:solidFill>
                  <a:prstClr val="black"/>
                </a:solidFill>
                <a:latin typeface="Calibri"/>
                <a:cs typeface="+mn-cs"/>
              </a:rPr>
              <a:t>che abbia di mira la pianificazione ed esecuzione della interazione con i registri sia per la estrazione dati sia per la creazione di documenti al fine di realizzare una  gestione dinamica del fascicolo processuale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179511" y="4678685"/>
            <a:ext cx="8784977" cy="1846659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it-IT" sz="3800" u="sng" dirty="0" smtClean="0">
                <a:solidFill>
                  <a:prstClr val="black"/>
                </a:solidFill>
                <a:latin typeface="Calibri"/>
                <a:cs typeface="+mn-cs"/>
              </a:rPr>
              <a:t>Il personale e il magistrati lavorano con due sistemi separati che hanno utilità diverse che non sono in comunicazione tra loro</a:t>
            </a:r>
            <a:endParaRPr lang="it-IT" sz="3800" u="sng" dirty="0">
              <a:solidFill>
                <a:prstClr val="black"/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8700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ippl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0"/>
            <a:ext cx="9144000" cy="1294457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449263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charset="0"/>
              <a:buNone/>
              <a:tabLst/>
              <a:defRPr/>
            </a:pPr>
            <a:r>
              <a:rPr lang="it-IT" sz="4200" b="1" i="1" kern="0" dirty="0" smtClean="0">
                <a:ln w="11430"/>
                <a:gradFill>
                  <a:gsLst>
                    <a:gs pos="0">
                      <a:srgbClr val="3333CC">
                        <a:tint val="70000"/>
                        <a:satMod val="245000"/>
                      </a:srgbClr>
                    </a:gs>
                    <a:gs pos="75000">
                      <a:srgbClr val="3333CC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3333CC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Monotype Corsiva" pitchFamily="66" charset="0"/>
              </a:rPr>
              <a:t>L’INTE(G)RAZIONE TRA REGISTRI E SISTEMI DOCUMENTALI</a:t>
            </a:r>
            <a:endParaRPr kumimoji="0" lang="it-IT" sz="4200" b="1" i="1" u="none" strike="noStrike" kern="0" cap="none" spc="0" normalizeH="0" baseline="0" noProof="0" dirty="0">
              <a:ln w="11430"/>
              <a:gradFill>
                <a:gsLst>
                  <a:gs pos="0">
                    <a:srgbClr val="3333CC">
                      <a:tint val="70000"/>
                      <a:satMod val="245000"/>
                    </a:srgbClr>
                  </a:gs>
                  <a:gs pos="75000">
                    <a:srgbClr val="3333CC">
                      <a:tint val="90000"/>
                      <a:shade val="60000"/>
                      <a:satMod val="240000"/>
                    </a:srgbClr>
                  </a:gs>
                  <a:gs pos="100000">
                    <a:srgbClr val="3333CC">
                      <a:tint val="100000"/>
                      <a:shade val="50000"/>
                      <a:satMod val="240000"/>
                    </a:srgb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Monotype Corsiva" pitchFamily="66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107504" y="1484784"/>
            <a:ext cx="8928992" cy="661093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it-IT" sz="3600" dirty="0" smtClean="0">
                <a:solidFill>
                  <a:prstClr val="black"/>
                </a:solidFill>
                <a:latin typeface="Calibri"/>
                <a:cs typeface="+mn-cs"/>
              </a:rPr>
              <a:t>Non può che avvenire in quattro fasi:</a:t>
            </a:r>
            <a:endParaRPr lang="it-IT" sz="3600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107504" y="2247830"/>
            <a:ext cx="8928992" cy="4493538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514350" indent="-514350"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UcParenR"/>
            </a:pPr>
            <a:r>
              <a:rPr lang="it-IT" sz="2600" dirty="0" smtClean="0">
                <a:solidFill>
                  <a:prstClr val="black"/>
                </a:solidFill>
                <a:latin typeface="Calibri"/>
                <a:cs typeface="+mn-cs"/>
              </a:rPr>
              <a:t>Trasferimento della banca dati creata dai gestori documentali (TIAP, SIDIP, DIGIT, AURORA) in una </a:t>
            </a:r>
            <a:r>
              <a:rPr lang="it-IT" sz="2600" b="1" i="1" dirty="0" err="1" smtClean="0">
                <a:solidFill>
                  <a:prstClr val="black"/>
                </a:solidFill>
                <a:latin typeface="Calibri"/>
                <a:cs typeface="+mn-cs"/>
              </a:rPr>
              <a:t>repository</a:t>
            </a:r>
            <a:r>
              <a:rPr lang="it-IT" sz="2600" dirty="0" smtClean="0">
                <a:solidFill>
                  <a:prstClr val="black"/>
                </a:solidFill>
                <a:latin typeface="Calibri"/>
                <a:cs typeface="+mn-cs"/>
              </a:rPr>
              <a:t>; </a:t>
            </a:r>
          </a:p>
          <a:p>
            <a:pPr marL="514350" indent="-514350"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UcParenR"/>
            </a:pPr>
            <a:r>
              <a:rPr lang="it-IT" sz="2600" dirty="0" smtClean="0">
                <a:solidFill>
                  <a:prstClr val="black"/>
                </a:solidFill>
                <a:latin typeface="Calibri"/>
                <a:cs typeface="+mn-cs"/>
              </a:rPr>
              <a:t>Creazione di un sistema di trasferimento dei dati in SICP (esportati dal gestore in modalità monodirezionale e letti da SICP);</a:t>
            </a:r>
          </a:p>
          <a:p>
            <a:pPr marL="514350" indent="-514350"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UcParenR"/>
            </a:pPr>
            <a:r>
              <a:rPr lang="it-IT" sz="2600" dirty="0" smtClean="0">
                <a:solidFill>
                  <a:prstClr val="black"/>
                </a:solidFill>
                <a:latin typeface="Calibri"/>
                <a:cs typeface="+mn-cs"/>
              </a:rPr>
              <a:t>Creazione di una nuova maschera SICP o (meglio) lettura degli atti dalla Consolle per la lettura e la creazione di documenti;</a:t>
            </a:r>
          </a:p>
          <a:p>
            <a:pPr marL="514350" indent="-514350"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UcParenR"/>
            </a:pPr>
            <a:r>
              <a:rPr lang="it-IT" sz="2600" dirty="0" smtClean="0">
                <a:solidFill>
                  <a:prstClr val="black"/>
                </a:solidFill>
                <a:latin typeface="Calibri"/>
                <a:cs typeface="+mn-cs"/>
              </a:rPr>
              <a:t>Definitivo abbandono del gestore documentale (come interfaccia autonomo) attingendo ai servizi della piattaforma documentale con migrazione dello storico.</a:t>
            </a:r>
            <a:endParaRPr lang="it-IT" sz="2600" dirty="0">
              <a:solidFill>
                <a:prstClr val="black"/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5837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switch dir="r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0"/>
            <a:ext cx="9144000" cy="675570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449263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charset="0"/>
              <a:buNone/>
              <a:tabLst/>
              <a:defRPr/>
            </a:pPr>
            <a:r>
              <a:rPr lang="it-IT" sz="4000" b="1" i="1" kern="0" dirty="0" smtClean="0">
                <a:ln w="11430"/>
                <a:gradFill>
                  <a:gsLst>
                    <a:gs pos="0">
                      <a:srgbClr val="3333CC">
                        <a:tint val="70000"/>
                        <a:satMod val="245000"/>
                      </a:srgbClr>
                    </a:gs>
                    <a:gs pos="75000">
                      <a:srgbClr val="3333CC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3333CC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Monotype Corsiva" pitchFamily="66" charset="0"/>
              </a:rPr>
              <a:t>I NODI DA SCIOGLIERE CON URGENZA</a:t>
            </a:r>
            <a:endParaRPr kumimoji="0" lang="it-IT" sz="4000" b="1" i="1" u="none" strike="noStrike" kern="0" cap="none" spc="0" normalizeH="0" baseline="0" noProof="0" dirty="0">
              <a:ln w="11430"/>
              <a:gradFill>
                <a:gsLst>
                  <a:gs pos="0">
                    <a:srgbClr val="3333CC">
                      <a:tint val="70000"/>
                      <a:satMod val="245000"/>
                    </a:srgbClr>
                  </a:gs>
                  <a:gs pos="75000">
                    <a:srgbClr val="3333CC">
                      <a:tint val="90000"/>
                      <a:shade val="60000"/>
                      <a:satMod val="240000"/>
                    </a:srgbClr>
                  </a:gs>
                  <a:gs pos="100000">
                    <a:srgbClr val="3333CC">
                      <a:tint val="100000"/>
                      <a:shade val="50000"/>
                      <a:satMod val="240000"/>
                    </a:srgb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Monotype Corsiva" pitchFamily="66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1259632" y="764704"/>
            <a:ext cx="6333220" cy="646331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it-IT" sz="3600" dirty="0" smtClean="0">
                <a:solidFill>
                  <a:prstClr val="black"/>
                </a:solidFill>
                <a:latin typeface="Calibri"/>
                <a:cs typeface="+mn-cs"/>
              </a:rPr>
              <a:t>Occorre decidere e conoscere: </a:t>
            </a:r>
            <a:endParaRPr lang="it-IT" sz="3600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107504" y="1556792"/>
            <a:ext cx="8856984" cy="5262979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514350" indent="-514350"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LcParenR"/>
            </a:pPr>
            <a:r>
              <a:rPr lang="it-IT" sz="2800" dirty="0" smtClean="0">
                <a:solidFill>
                  <a:prstClr val="black"/>
                </a:solidFill>
                <a:latin typeface="Calibri"/>
                <a:cs typeface="+mn-cs"/>
              </a:rPr>
              <a:t>Tempi e modi di trasferimento in</a:t>
            </a:r>
            <a:r>
              <a:rPr lang="it-IT" sz="2800" b="1" i="1" dirty="0" smtClean="0">
                <a:solidFill>
                  <a:prstClr val="black"/>
                </a:solidFill>
                <a:latin typeface="Calibri"/>
                <a:cs typeface="+mn-cs"/>
              </a:rPr>
              <a:t> </a:t>
            </a:r>
            <a:r>
              <a:rPr lang="it-IT" sz="2800" b="1" i="1" dirty="0" err="1" smtClean="0">
                <a:solidFill>
                  <a:prstClr val="black"/>
                </a:solidFill>
                <a:latin typeface="Calibri"/>
                <a:cs typeface="+mn-cs"/>
              </a:rPr>
              <a:t>repository</a:t>
            </a:r>
            <a:r>
              <a:rPr lang="it-IT" sz="2800" b="1" i="1" dirty="0" smtClean="0">
                <a:solidFill>
                  <a:prstClr val="black"/>
                </a:solidFill>
                <a:latin typeface="Calibri"/>
                <a:cs typeface="+mn-cs"/>
              </a:rPr>
              <a:t> </a:t>
            </a:r>
            <a:r>
              <a:rPr lang="it-IT" sz="2800" dirty="0" smtClean="0">
                <a:solidFill>
                  <a:prstClr val="black"/>
                </a:solidFill>
                <a:latin typeface="Calibri"/>
                <a:cs typeface="+mn-cs"/>
              </a:rPr>
              <a:t>dei dati immagazzinati dai vari gestori documentali (con TIAP pare sia in atto, ma con gli altri gestori documentali?);</a:t>
            </a:r>
          </a:p>
          <a:p>
            <a:pPr marL="514350" indent="-514350"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LcParenR"/>
            </a:pPr>
            <a:r>
              <a:rPr lang="it-IT" sz="2800" dirty="0" smtClean="0">
                <a:solidFill>
                  <a:prstClr val="black"/>
                </a:solidFill>
                <a:latin typeface="Calibri"/>
                <a:cs typeface="+mn-cs"/>
              </a:rPr>
              <a:t>In che modo e in che tempi tali dati saranno letti e recuperati in SICP;</a:t>
            </a:r>
          </a:p>
          <a:p>
            <a:pPr marL="514350" indent="-514350"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LcParenR"/>
            </a:pPr>
            <a:r>
              <a:rPr lang="it-IT" sz="2800" dirty="0" smtClean="0">
                <a:solidFill>
                  <a:prstClr val="black"/>
                </a:solidFill>
                <a:latin typeface="Calibri"/>
                <a:cs typeface="+mn-cs"/>
              </a:rPr>
              <a:t>Quando la piattaforma documentale sarà pronta con le funzionalità necessarie attraverso la catalogazione omogenea degli atti;</a:t>
            </a:r>
          </a:p>
          <a:p>
            <a:pPr marL="514350" indent="-514350"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LcParenR"/>
            </a:pPr>
            <a:r>
              <a:rPr lang="it-IT" sz="2800" dirty="0" smtClean="0">
                <a:solidFill>
                  <a:prstClr val="black"/>
                </a:solidFill>
                <a:latin typeface="Calibri"/>
                <a:cs typeface="+mn-cs"/>
              </a:rPr>
              <a:t>Come mantenere e salvare funzionalità tipiche dei gestori documentali (ad esempio copia avvocati) che SICP allo stato non offre, in quanto sistema chiuso e non accessibile oltre la cerchia degli operatori della giustizia</a:t>
            </a:r>
          </a:p>
        </p:txBody>
      </p:sp>
    </p:spTree>
    <p:extLst>
      <p:ext uri="{BB962C8B-B14F-4D97-AF65-F5344CB8AC3E}">
        <p14:creationId xmlns:p14="http://schemas.microsoft.com/office/powerpoint/2010/main" val="1582547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window dir="ver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0"/>
            <a:ext cx="9144000" cy="908839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449263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charset="0"/>
              <a:buNone/>
              <a:tabLst/>
              <a:defRPr/>
            </a:pPr>
            <a:r>
              <a:rPr lang="it-IT" sz="5600" b="1" i="1" kern="0" dirty="0" smtClean="0">
                <a:ln w="11430"/>
                <a:gradFill>
                  <a:gsLst>
                    <a:gs pos="0">
                      <a:srgbClr val="3333CC">
                        <a:tint val="70000"/>
                        <a:satMod val="245000"/>
                      </a:srgbClr>
                    </a:gs>
                    <a:gs pos="75000">
                      <a:srgbClr val="3333CC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3333CC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Monotype Corsiva" pitchFamily="66" charset="0"/>
              </a:rPr>
              <a:t>STRATEGIA MINISTERIALE</a:t>
            </a:r>
            <a:endParaRPr kumimoji="0" lang="it-IT" sz="5600" b="1" i="1" u="none" strike="noStrike" kern="0" cap="none" spc="0" normalizeH="0" baseline="0" noProof="0" dirty="0">
              <a:ln w="11430"/>
              <a:gradFill>
                <a:gsLst>
                  <a:gs pos="0">
                    <a:srgbClr val="3333CC">
                      <a:tint val="70000"/>
                      <a:satMod val="245000"/>
                    </a:srgbClr>
                  </a:gs>
                  <a:gs pos="75000">
                    <a:srgbClr val="3333CC">
                      <a:tint val="90000"/>
                      <a:shade val="60000"/>
                      <a:satMod val="240000"/>
                    </a:srgbClr>
                  </a:gs>
                  <a:gs pos="100000">
                    <a:srgbClr val="3333CC">
                      <a:tint val="100000"/>
                      <a:shade val="50000"/>
                      <a:satMod val="240000"/>
                    </a:srgb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Monotype Corsiva" pitchFamily="66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72008" y="1580594"/>
            <a:ext cx="8964488" cy="5016758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it-IT" sz="4000" dirty="0" smtClean="0">
                <a:solidFill>
                  <a:prstClr val="black"/>
                </a:solidFill>
                <a:latin typeface="Calibri"/>
                <a:cs typeface="+mn-cs"/>
              </a:rPr>
              <a:t>Il progetto BIG HAWK che scade nel febbraio 2015 prevede l’integrazione del documentale in SICP e la creazione di una piattaforma documentale su base distrettuale: cosa è stato fatto e cosa può essere ancora fatto con i fondi per perseguire l’obiettivo della integrazione tra i sistemi documentali e i registri</a:t>
            </a:r>
            <a:endParaRPr lang="it-IT" sz="4000" dirty="0">
              <a:solidFill>
                <a:prstClr val="black"/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41548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med">
        <p15:prstTrans prst="peelOff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0"/>
            <a:ext cx="9144000" cy="967188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449263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charset="0"/>
              <a:buNone/>
              <a:tabLst/>
              <a:defRPr/>
            </a:pPr>
            <a:r>
              <a:rPr lang="it-IT" sz="6000" b="1" i="1" kern="0" dirty="0" smtClean="0">
                <a:ln w="11430"/>
                <a:gradFill>
                  <a:gsLst>
                    <a:gs pos="0">
                      <a:srgbClr val="3333CC">
                        <a:tint val="70000"/>
                        <a:satMod val="245000"/>
                      </a:srgbClr>
                    </a:gs>
                    <a:gs pos="75000">
                      <a:srgbClr val="3333CC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3333CC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Monotype Corsiva" pitchFamily="66" charset="0"/>
              </a:rPr>
              <a:t>LE DIFFICOLTA’</a:t>
            </a:r>
            <a:endParaRPr kumimoji="0" lang="it-IT" sz="6000" b="1" i="1" u="none" strike="noStrike" kern="0" cap="none" spc="0" normalizeH="0" baseline="0" noProof="0" dirty="0">
              <a:ln w="11430"/>
              <a:gradFill>
                <a:gsLst>
                  <a:gs pos="0">
                    <a:srgbClr val="3333CC">
                      <a:tint val="70000"/>
                      <a:satMod val="245000"/>
                    </a:srgbClr>
                  </a:gs>
                  <a:gs pos="75000">
                    <a:srgbClr val="3333CC">
                      <a:tint val="90000"/>
                      <a:shade val="60000"/>
                      <a:satMod val="240000"/>
                    </a:srgbClr>
                  </a:gs>
                  <a:gs pos="100000">
                    <a:srgbClr val="3333CC">
                      <a:tint val="100000"/>
                      <a:shade val="50000"/>
                      <a:satMod val="240000"/>
                    </a:srgb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Monotype Corsiva" pitchFamily="66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107504" y="1124744"/>
            <a:ext cx="6336704" cy="646331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it-IT" sz="3600" dirty="0" smtClean="0">
                <a:solidFill>
                  <a:prstClr val="black"/>
                </a:solidFill>
                <a:latin typeface="Calibri"/>
                <a:cs typeface="+mn-cs"/>
              </a:rPr>
              <a:t>Ogni ufficio giudiziario presenta:</a:t>
            </a:r>
            <a:endParaRPr lang="it-IT" sz="3600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107504" y="1975310"/>
            <a:ext cx="8856984" cy="2101762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it-IT" sz="3200" dirty="0" smtClean="0">
                <a:solidFill>
                  <a:prstClr val="black"/>
                </a:solidFill>
                <a:latin typeface="Calibri"/>
                <a:cs typeface="+mn-cs"/>
              </a:rPr>
              <a:t>A) CARENZA DI PERSONALE;</a:t>
            </a:r>
          </a:p>
          <a:p>
            <a:pPr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it-IT" sz="3200" dirty="0" smtClean="0">
                <a:solidFill>
                  <a:prstClr val="black"/>
                </a:solidFill>
                <a:latin typeface="Calibri"/>
                <a:cs typeface="+mn-cs"/>
              </a:rPr>
              <a:t>B) CARENZA DI BENI E RISORSE;</a:t>
            </a:r>
          </a:p>
          <a:p>
            <a:pPr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it-IT" sz="3200" dirty="0" smtClean="0">
                <a:solidFill>
                  <a:prstClr val="black"/>
                </a:solidFill>
                <a:latin typeface="Calibri"/>
                <a:cs typeface="+mn-cs"/>
              </a:rPr>
              <a:t>C) FATICOSO UTILIZZO E GESTIONE DEL SICP</a:t>
            </a:r>
          </a:p>
          <a:p>
            <a:pPr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it-IT" sz="3200" dirty="0" smtClean="0">
                <a:solidFill>
                  <a:prstClr val="black"/>
                </a:solidFill>
                <a:latin typeface="Calibri"/>
                <a:cs typeface="+mn-cs"/>
              </a:rPr>
              <a:t>D) GESTIONE DI APPLICATIVI DOCUMENTALI 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107504" y="4534028"/>
            <a:ext cx="8856985" cy="2062103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it-IT" sz="3200" dirty="0" smtClean="0">
                <a:solidFill>
                  <a:prstClr val="black"/>
                </a:solidFill>
                <a:latin typeface="Calibri"/>
                <a:cs typeface="+mn-cs"/>
              </a:rPr>
              <a:t>Le esperienze dei gestori documentali non vanno perdute ed occorre con urgenza stabilire come procedere alla innovazione in presenza delle difficoltà sopra indicate.</a:t>
            </a:r>
          </a:p>
        </p:txBody>
      </p:sp>
    </p:spTree>
    <p:extLst>
      <p:ext uri="{BB962C8B-B14F-4D97-AF65-F5344CB8AC3E}">
        <p14:creationId xmlns:p14="http://schemas.microsoft.com/office/powerpoint/2010/main" val="20325063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med">
        <p15:prstTrans prst="pageCurlDouble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0"/>
            <a:ext cx="9144000" cy="967188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449263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charset="0"/>
              <a:buNone/>
              <a:tabLst/>
              <a:defRPr/>
            </a:pPr>
            <a:r>
              <a:rPr lang="it-IT" sz="6000" b="1" i="1" kern="0" dirty="0" smtClean="0">
                <a:ln w="11430"/>
                <a:gradFill>
                  <a:gsLst>
                    <a:gs pos="0">
                      <a:srgbClr val="3333CC">
                        <a:tint val="70000"/>
                        <a:satMod val="245000"/>
                      </a:srgbClr>
                    </a:gs>
                    <a:gs pos="75000">
                      <a:srgbClr val="3333CC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3333CC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Monotype Corsiva" pitchFamily="66" charset="0"/>
              </a:rPr>
              <a:t>UNA PROPOSTA</a:t>
            </a:r>
            <a:endParaRPr kumimoji="0" lang="it-IT" sz="6000" b="1" i="1" u="none" strike="noStrike" kern="0" cap="none" spc="0" normalizeH="0" baseline="0" noProof="0" dirty="0">
              <a:ln w="11430"/>
              <a:gradFill>
                <a:gsLst>
                  <a:gs pos="0">
                    <a:srgbClr val="3333CC">
                      <a:tint val="70000"/>
                      <a:satMod val="245000"/>
                    </a:srgbClr>
                  </a:gs>
                  <a:gs pos="75000">
                    <a:srgbClr val="3333CC">
                      <a:tint val="90000"/>
                      <a:shade val="60000"/>
                      <a:satMod val="240000"/>
                    </a:srgbClr>
                  </a:gs>
                  <a:gs pos="100000">
                    <a:srgbClr val="3333CC">
                      <a:tint val="100000"/>
                      <a:shade val="50000"/>
                      <a:satMod val="240000"/>
                    </a:srgb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Monotype Corsiva" pitchFamily="66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233058" y="1591047"/>
            <a:ext cx="8677884" cy="5078313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it-IT" sz="3600" dirty="0" smtClean="0">
                <a:solidFill>
                  <a:prstClr val="black"/>
                </a:solidFill>
                <a:latin typeface="Calibri"/>
                <a:cs typeface="+mn-cs"/>
              </a:rPr>
              <a:t>Occorre un coordinamento tra PM, giudici e cancellieri che devono essere consultati all’interno di forme di interlocuzione (tavolo tecnico, incontri, report, </a:t>
            </a:r>
            <a:r>
              <a:rPr lang="it-IT" sz="3600" dirty="0" err="1" smtClean="0">
                <a:solidFill>
                  <a:prstClr val="black"/>
                </a:solidFill>
                <a:latin typeface="Calibri"/>
                <a:cs typeface="+mn-cs"/>
              </a:rPr>
              <a:t>etc</a:t>
            </a:r>
            <a:r>
              <a:rPr lang="it-IT" sz="3600" dirty="0" smtClean="0">
                <a:solidFill>
                  <a:prstClr val="black"/>
                </a:solidFill>
                <a:latin typeface="Calibri"/>
                <a:cs typeface="+mn-cs"/>
              </a:rPr>
              <a:t>) con il Ministero ed il CSM per garantire informazione, formazione, pianificazione e diffusione delle strategie organizzative per l’attuazione del processo penale telematico in maniera omogenea su tutto il territorio nazionale.  </a:t>
            </a:r>
            <a:endParaRPr lang="it-IT" sz="3600" dirty="0">
              <a:solidFill>
                <a:prstClr val="black"/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177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 dir="u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0"/>
            <a:ext cx="9144000" cy="967188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449263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charset="0"/>
              <a:buNone/>
              <a:tabLst/>
              <a:defRPr/>
            </a:pPr>
            <a:r>
              <a:rPr lang="it-IT" sz="6000" b="1" i="1" kern="0" dirty="0" smtClean="0">
                <a:ln w="11430"/>
                <a:gradFill>
                  <a:gsLst>
                    <a:gs pos="0">
                      <a:srgbClr val="3333CC">
                        <a:tint val="70000"/>
                        <a:satMod val="245000"/>
                      </a:srgbClr>
                    </a:gs>
                    <a:gs pos="75000">
                      <a:srgbClr val="3333CC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3333CC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Monotype Corsiva" pitchFamily="66" charset="0"/>
              </a:rPr>
              <a:t>I GESTORI DOCUMENTALI </a:t>
            </a:r>
            <a:endParaRPr kumimoji="0" lang="it-IT" sz="6000" b="1" i="1" u="none" strike="noStrike" kern="0" cap="none" spc="0" normalizeH="0" baseline="0" noProof="0" dirty="0">
              <a:ln w="11430"/>
              <a:gradFill>
                <a:gsLst>
                  <a:gs pos="0">
                    <a:srgbClr val="3333CC">
                      <a:tint val="70000"/>
                      <a:satMod val="245000"/>
                    </a:srgbClr>
                  </a:gs>
                  <a:gs pos="75000">
                    <a:srgbClr val="3333CC">
                      <a:tint val="90000"/>
                      <a:shade val="60000"/>
                      <a:satMod val="240000"/>
                    </a:srgbClr>
                  </a:gs>
                  <a:gs pos="100000">
                    <a:srgbClr val="3333CC">
                      <a:tint val="100000"/>
                      <a:shade val="50000"/>
                      <a:satMod val="240000"/>
                    </a:srgb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Monotype Corsiva" pitchFamily="66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64350" y="1754807"/>
            <a:ext cx="8972146" cy="4770537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it-IT" sz="3800" dirty="0" smtClean="0">
                <a:solidFill>
                  <a:prstClr val="black"/>
                </a:solidFill>
                <a:latin typeface="Calibri"/>
                <a:cs typeface="+mn-cs"/>
              </a:rPr>
              <a:t>I sistemi informatici di gestione documentale sono nati e si sono sviluppati per una esigenza semplice connessa allo svolgimento della attività giurisdizionale: raccolta dati e creazione di atti e documenti da utilizzare lungo tutto il percorso procedimentale, poiché consentono il trattamento dei dati dematerializzati.</a:t>
            </a:r>
            <a:endParaRPr lang="it-IT" sz="3800" dirty="0">
              <a:solidFill>
                <a:prstClr val="black"/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7205821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0"/>
            <a:ext cx="9144000" cy="967188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449263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charset="0"/>
              <a:buNone/>
              <a:tabLst/>
              <a:defRPr/>
            </a:pPr>
            <a:r>
              <a:rPr lang="it-IT" sz="6000" b="1" i="1" kern="0" dirty="0" smtClean="0">
                <a:ln w="11430"/>
                <a:gradFill>
                  <a:gsLst>
                    <a:gs pos="0">
                      <a:srgbClr val="3333CC">
                        <a:tint val="70000"/>
                        <a:satMod val="245000"/>
                      </a:srgbClr>
                    </a:gs>
                    <a:gs pos="75000">
                      <a:srgbClr val="3333CC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3333CC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Monotype Corsiva" pitchFamily="66" charset="0"/>
              </a:rPr>
              <a:t>IL METODO</a:t>
            </a:r>
            <a:endParaRPr kumimoji="0" lang="it-IT" sz="6000" b="1" i="1" u="none" strike="noStrike" kern="0" cap="none" spc="0" normalizeH="0" baseline="0" noProof="0" dirty="0">
              <a:ln w="11430"/>
              <a:gradFill>
                <a:gsLst>
                  <a:gs pos="0">
                    <a:srgbClr val="3333CC">
                      <a:tint val="70000"/>
                      <a:satMod val="245000"/>
                    </a:srgbClr>
                  </a:gs>
                  <a:gs pos="75000">
                    <a:srgbClr val="3333CC">
                      <a:tint val="90000"/>
                      <a:shade val="60000"/>
                      <a:satMod val="240000"/>
                    </a:srgbClr>
                  </a:gs>
                  <a:gs pos="100000">
                    <a:srgbClr val="3333CC">
                      <a:tint val="100000"/>
                      <a:shade val="50000"/>
                      <a:satMod val="240000"/>
                    </a:srgb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Monotype Corsiva" pitchFamily="66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107504" y="1205294"/>
            <a:ext cx="8928993" cy="4278094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it-IT" sz="3400" dirty="0" smtClean="0">
                <a:solidFill>
                  <a:prstClr val="black"/>
                </a:solidFill>
                <a:latin typeface="Calibri"/>
                <a:cs typeface="+mn-cs"/>
              </a:rPr>
              <a:t>Nell’attuazione del PPT l’informatica si muove in direzione inversa rispetto a quanto fatto sinora con i gestori documentali: non un registro formato sul documento, ma un documento che genera il registro e tutti gli altri accessori. Il registro, poi, viene alimentato dai metadati documentali, che generano collegamenti fra i dati ed azioni del fascicolo.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107504" y="5868561"/>
            <a:ext cx="8928993" cy="615553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it-IT" sz="3400" dirty="0" smtClean="0">
                <a:solidFill>
                  <a:prstClr val="black"/>
                </a:solidFill>
                <a:latin typeface="Calibri"/>
                <a:cs typeface="+mn-cs"/>
              </a:rPr>
              <a:t>Questa DEVE essere la strada maestra da seguire!</a:t>
            </a:r>
          </a:p>
        </p:txBody>
      </p:sp>
    </p:spTree>
    <p:extLst>
      <p:ext uri="{BB962C8B-B14F-4D97-AF65-F5344CB8AC3E}">
        <p14:creationId xmlns:p14="http://schemas.microsoft.com/office/powerpoint/2010/main" val="3813363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0"/>
            <a:ext cx="9144000" cy="967188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449263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charset="0"/>
              <a:buNone/>
              <a:tabLst/>
              <a:defRPr/>
            </a:pPr>
            <a:r>
              <a:rPr lang="it-IT" sz="6000" b="1" i="1" kern="0" dirty="0" smtClean="0">
                <a:ln w="11430"/>
                <a:gradFill>
                  <a:gsLst>
                    <a:gs pos="0">
                      <a:srgbClr val="3333CC">
                        <a:tint val="70000"/>
                        <a:satMod val="245000"/>
                      </a:srgbClr>
                    </a:gs>
                    <a:gs pos="75000">
                      <a:srgbClr val="3333CC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3333CC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Monotype Corsiva" pitchFamily="66" charset="0"/>
              </a:rPr>
              <a:t>GLI OBIETTIVI</a:t>
            </a:r>
            <a:endParaRPr kumimoji="0" lang="it-IT" sz="6000" b="1" i="1" u="none" strike="noStrike" kern="0" cap="none" spc="0" normalizeH="0" baseline="0" noProof="0" dirty="0">
              <a:ln w="11430"/>
              <a:gradFill>
                <a:gsLst>
                  <a:gs pos="0">
                    <a:srgbClr val="3333CC">
                      <a:tint val="70000"/>
                      <a:satMod val="245000"/>
                    </a:srgbClr>
                  </a:gs>
                  <a:gs pos="75000">
                    <a:srgbClr val="3333CC">
                      <a:tint val="90000"/>
                      <a:shade val="60000"/>
                      <a:satMod val="240000"/>
                    </a:srgbClr>
                  </a:gs>
                  <a:gs pos="100000">
                    <a:srgbClr val="3333CC">
                      <a:tint val="100000"/>
                      <a:shade val="50000"/>
                      <a:satMod val="240000"/>
                    </a:srgb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Monotype Corsiva" pitchFamily="66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179512" y="1124744"/>
            <a:ext cx="4607786" cy="646331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it-IT" sz="3600" dirty="0" smtClean="0">
                <a:solidFill>
                  <a:prstClr val="black"/>
                </a:solidFill>
                <a:latin typeface="Calibri"/>
                <a:cs typeface="+mn-cs"/>
              </a:rPr>
              <a:t>Fondamentalmente tre:</a:t>
            </a:r>
            <a:endParaRPr lang="it-IT" sz="3600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179513" y="1943336"/>
            <a:ext cx="8856984" cy="1754326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514350" indent="-51435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</a:pPr>
            <a:r>
              <a:rPr lang="it-IT" sz="3600" dirty="0" smtClean="0">
                <a:solidFill>
                  <a:prstClr val="black"/>
                </a:solidFill>
                <a:latin typeface="Calibri"/>
                <a:cs typeface="+mn-cs"/>
              </a:rPr>
              <a:t>Interoperabilità;</a:t>
            </a:r>
          </a:p>
          <a:p>
            <a:pPr marL="514350" indent="-51435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</a:pPr>
            <a:r>
              <a:rPr lang="it-IT" sz="3600" dirty="0" smtClean="0">
                <a:solidFill>
                  <a:prstClr val="black"/>
                </a:solidFill>
                <a:latin typeface="Calibri"/>
                <a:cs typeface="+mn-cs"/>
              </a:rPr>
              <a:t>Utilizzo di strumenti </a:t>
            </a:r>
            <a:r>
              <a:rPr lang="it-IT" sz="3600" i="1" dirty="0" err="1" smtClean="0">
                <a:solidFill>
                  <a:prstClr val="black"/>
                </a:solidFill>
                <a:latin typeface="Calibri"/>
                <a:cs typeface="+mn-cs"/>
              </a:rPr>
              <a:t>user</a:t>
            </a:r>
            <a:r>
              <a:rPr lang="it-IT" sz="3600" i="1" dirty="0" err="1">
                <a:solidFill>
                  <a:prstClr val="black"/>
                </a:solidFill>
                <a:latin typeface="Calibri"/>
                <a:cs typeface="+mn-cs"/>
              </a:rPr>
              <a:t>-</a:t>
            </a:r>
            <a:r>
              <a:rPr lang="it-IT" sz="3600" i="1" dirty="0" err="1" smtClean="0">
                <a:solidFill>
                  <a:prstClr val="black"/>
                </a:solidFill>
                <a:latin typeface="Calibri"/>
                <a:cs typeface="+mn-cs"/>
              </a:rPr>
              <a:t>friendly</a:t>
            </a:r>
            <a:r>
              <a:rPr lang="it-IT" sz="3600" dirty="0" smtClean="0">
                <a:solidFill>
                  <a:prstClr val="black"/>
                </a:solidFill>
                <a:latin typeface="Calibri"/>
                <a:cs typeface="+mn-cs"/>
              </a:rPr>
              <a:t>;</a:t>
            </a:r>
          </a:p>
          <a:p>
            <a:pPr marL="514350" indent="-51435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</a:pPr>
            <a:r>
              <a:rPr lang="it-IT" sz="3600" dirty="0" smtClean="0">
                <a:solidFill>
                  <a:prstClr val="black"/>
                </a:solidFill>
                <a:latin typeface="Calibri"/>
                <a:cs typeface="+mn-cs"/>
              </a:rPr>
              <a:t>Aumento del lavoro da postazioni esterne;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192505" y="4017273"/>
            <a:ext cx="8843992" cy="2677656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it-IT" sz="2800" dirty="0" smtClean="0">
                <a:solidFill>
                  <a:prstClr val="black"/>
                </a:solidFill>
                <a:latin typeface="Calibri"/>
                <a:cs typeface="+mn-cs"/>
              </a:rPr>
              <a:t>Con queste caratteristiche sarà possibile coinvolgere dapprima tutti i nostri colleghi e poi il personale di cancelleria e la polizia giudiziaria.</a:t>
            </a:r>
          </a:p>
          <a:p>
            <a:pPr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it-IT" sz="2800" dirty="0" smtClean="0">
                <a:solidFill>
                  <a:prstClr val="black"/>
                </a:solidFill>
                <a:latin typeface="Calibri"/>
                <a:cs typeface="+mn-cs"/>
              </a:rPr>
              <a:t>Non ultima l’avvocatura, disposta ad ogni forma di collaborazione se saremo capaci di rendere disponibile l’accesso al fascicolo digitale dagli studi professionali.  </a:t>
            </a:r>
            <a:endParaRPr lang="it-IT" sz="2800" dirty="0">
              <a:solidFill>
                <a:prstClr val="black"/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4518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switch dir="r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9" y="1540044"/>
            <a:ext cx="8136904" cy="3705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568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0"/>
            <a:ext cx="9144000" cy="967188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449263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charset="0"/>
              <a:buNone/>
              <a:tabLst/>
              <a:defRPr/>
            </a:pPr>
            <a:r>
              <a:rPr lang="it-IT" sz="6000" b="1" i="1" kern="0" dirty="0" smtClean="0">
                <a:ln w="11430"/>
                <a:gradFill>
                  <a:gsLst>
                    <a:gs pos="0">
                      <a:srgbClr val="3333CC">
                        <a:tint val="70000"/>
                        <a:satMod val="245000"/>
                      </a:srgbClr>
                    </a:gs>
                    <a:gs pos="75000">
                      <a:srgbClr val="3333CC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3333CC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Monotype Corsiva" pitchFamily="66" charset="0"/>
              </a:rPr>
              <a:t>DEFINIZIONE</a:t>
            </a:r>
            <a:endParaRPr kumimoji="0" lang="it-IT" sz="6000" b="1" i="1" u="none" strike="noStrike" kern="0" cap="none" spc="0" normalizeH="0" baseline="0" noProof="0" dirty="0">
              <a:ln w="11430"/>
              <a:gradFill>
                <a:gsLst>
                  <a:gs pos="0">
                    <a:srgbClr val="3333CC">
                      <a:tint val="70000"/>
                      <a:satMod val="245000"/>
                    </a:srgbClr>
                  </a:gs>
                  <a:gs pos="75000">
                    <a:srgbClr val="3333CC">
                      <a:tint val="90000"/>
                      <a:shade val="60000"/>
                      <a:satMod val="240000"/>
                    </a:srgbClr>
                  </a:gs>
                  <a:gs pos="100000">
                    <a:srgbClr val="3333CC">
                      <a:tint val="100000"/>
                      <a:shade val="50000"/>
                      <a:satMod val="240000"/>
                    </a:srgb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Monotype Corsiva" pitchFamily="66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142074" y="1988840"/>
            <a:ext cx="8859851" cy="3939540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it-IT" sz="5000" dirty="0" smtClean="0">
                <a:solidFill>
                  <a:prstClr val="black"/>
                </a:solidFill>
                <a:latin typeface="Calibri"/>
                <a:cs typeface="+mn-cs"/>
              </a:rPr>
              <a:t>Gestore documentale è</a:t>
            </a:r>
          </a:p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it-IT" sz="5000" dirty="0" smtClean="0">
                <a:solidFill>
                  <a:prstClr val="black"/>
                </a:solidFill>
                <a:latin typeface="Calibri"/>
                <a:cs typeface="+mn-cs"/>
              </a:rPr>
              <a:t>qualsivoglia sistema di dematerializzazione del fascicolo processuale o di gestione di atti nativi digitali</a:t>
            </a:r>
            <a:endParaRPr lang="it-IT" sz="5000" dirty="0">
              <a:solidFill>
                <a:prstClr val="black"/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3437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0"/>
            <a:ext cx="9144000" cy="967188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449263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charset="0"/>
              <a:buNone/>
              <a:tabLst/>
              <a:defRPr/>
            </a:pPr>
            <a:r>
              <a:rPr lang="it-IT" sz="6000" b="1" i="1" kern="0" dirty="0" smtClean="0">
                <a:ln w="11430"/>
                <a:gradFill>
                  <a:gsLst>
                    <a:gs pos="0">
                      <a:srgbClr val="3333CC">
                        <a:tint val="70000"/>
                        <a:satMod val="245000"/>
                      </a:srgbClr>
                    </a:gs>
                    <a:gs pos="75000">
                      <a:srgbClr val="3333CC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3333CC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Monotype Corsiva" pitchFamily="66" charset="0"/>
              </a:rPr>
              <a:t>IL QUADRO</a:t>
            </a:r>
            <a:endParaRPr kumimoji="0" lang="it-IT" sz="6000" b="1" i="1" u="none" strike="noStrike" kern="0" cap="none" spc="0" normalizeH="0" baseline="0" noProof="0" dirty="0">
              <a:ln w="11430"/>
              <a:gradFill>
                <a:gsLst>
                  <a:gs pos="0">
                    <a:srgbClr val="3333CC">
                      <a:tint val="70000"/>
                      <a:satMod val="245000"/>
                    </a:srgbClr>
                  </a:gs>
                  <a:gs pos="75000">
                    <a:srgbClr val="3333CC">
                      <a:tint val="90000"/>
                      <a:shade val="60000"/>
                      <a:satMod val="240000"/>
                    </a:srgbClr>
                  </a:gs>
                  <a:gs pos="100000">
                    <a:srgbClr val="3333CC">
                      <a:tint val="100000"/>
                      <a:shade val="50000"/>
                      <a:satMod val="240000"/>
                    </a:srgb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Monotype Corsiva" pitchFamily="66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72009" y="1559689"/>
            <a:ext cx="9036495" cy="4893647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it-IT" sz="2400" b="1" dirty="0" smtClean="0">
                <a:solidFill>
                  <a:prstClr val="black"/>
                </a:solidFill>
                <a:latin typeface="Calibri"/>
                <a:cs typeface="+mn-cs"/>
              </a:rPr>
              <a:t>SIDIP – per il dibattimento penale, in qualche caso adattato anche alla fase delle indagini preliminari, a partire dal deposito atti ex art. 415bis </a:t>
            </a:r>
            <a:r>
              <a:rPr lang="it-IT" sz="2400" b="1" dirty="0" err="1" smtClean="0">
                <a:solidFill>
                  <a:prstClr val="black"/>
                </a:solidFill>
                <a:latin typeface="Calibri"/>
                <a:cs typeface="+mn-cs"/>
              </a:rPr>
              <a:t>cpp</a:t>
            </a:r>
            <a:r>
              <a:rPr lang="it-IT" sz="2400" b="1" dirty="0" smtClean="0">
                <a:solidFill>
                  <a:prstClr val="black"/>
                </a:solidFill>
                <a:latin typeface="Calibri"/>
                <a:cs typeface="+mn-cs"/>
              </a:rPr>
              <a:t>;</a:t>
            </a:r>
          </a:p>
          <a:p>
            <a:pPr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lang="it-IT" sz="2400" b="1" dirty="0" smtClean="0">
              <a:solidFill>
                <a:prstClr val="black"/>
              </a:solidFill>
              <a:latin typeface="Calibri"/>
              <a:cs typeface="+mn-cs"/>
            </a:endParaRPr>
          </a:p>
          <a:p>
            <a:pPr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it-IT" sz="2400" b="1" dirty="0" smtClean="0">
                <a:solidFill>
                  <a:prstClr val="black"/>
                </a:solidFill>
                <a:latin typeface="Calibri"/>
                <a:cs typeface="+mn-cs"/>
              </a:rPr>
              <a:t>AURORA – avviato con fondi POR Regione Puglia; molto performante, ma richiede licenza SW costosa; </a:t>
            </a:r>
          </a:p>
          <a:p>
            <a:pPr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lang="it-IT" sz="2400" b="1" dirty="0" smtClean="0">
              <a:solidFill>
                <a:prstClr val="black"/>
              </a:solidFill>
              <a:latin typeface="Calibri"/>
              <a:cs typeface="+mn-cs"/>
            </a:endParaRPr>
          </a:p>
          <a:p>
            <a:pPr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it-IT" sz="2400" b="1" dirty="0" smtClean="0">
                <a:solidFill>
                  <a:prstClr val="black"/>
                </a:solidFill>
                <a:latin typeface="Calibri"/>
                <a:cs typeface="+mn-cs"/>
              </a:rPr>
              <a:t>TIAP – destinato inizialmente alla fase delle indagini preliminari; successivamente adeguato anche alle esigenze del Tribunale; in evoluzione i servizi per il grado d’appello;</a:t>
            </a:r>
          </a:p>
          <a:p>
            <a:pPr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lang="it-IT" sz="2400" b="1" dirty="0" smtClean="0">
              <a:solidFill>
                <a:prstClr val="black"/>
              </a:solidFill>
              <a:latin typeface="Calibri"/>
              <a:cs typeface="+mn-cs"/>
            </a:endParaRPr>
          </a:p>
          <a:p>
            <a:pPr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it-IT" sz="2400" b="1" dirty="0" smtClean="0">
                <a:solidFill>
                  <a:prstClr val="black"/>
                </a:solidFill>
                <a:latin typeface="Calibri"/>
                <a:cs typeface="+mn-cs"/>
              </a:rPr>
              <a:t>DIGIT – progetto avviato anni fa presso il </a:t>
            </a:r>
            <a:r>
              <a:rPr lang="it-IT" sz="2400" b="1" dirty="0" err="1" smtClean="0">
                <a:solidFill>
                  <a:prstClr val="black"/>
                </a:solidFill>
                <a:latin typeface="Calibri"/>
                <a:cs typeface="+mn-cs"/>
              </a:rPr>
              <a:t>Trib</a:t>
            </a:r>
            <a:r>
              <a:rPr lang="it-IT" sz="2400" b="1" dirty="0" smtClean="0">
                <a:solidFill>
                  <a:prstClr val="black"/>
                </a:solidFill>
                <a:latin typeface="Calibri"/>
                <a:cs typeface="+mn-cs"/>
              </a:rPr>
              <a:t>. Cremona, in uso anche presso alcune altre sedi giudiziarie;</a:t>
            </a:r>
            <a:endParaRPr lang="it-IT" sz="2200" dirty="0" smtClean="0">
              <a:solidFill>
                <a:prstClr val="black"/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4740951"/>
      </p:ext>
    </p:extLst>
  </p:cSld>
  <p:clrMapOvr>
    <a:masterClrMapping/>
  </p:clrMapOvr>
  <p:transition spd="med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0"/>
            <a:ext cx="9144000" cy="951030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449263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charset="0"/>
              <a:buNone/>
              <a:tabLst/>
              <a:defRPr/>
            </a:pPr>
            <a:r>
              <a:rPr lang="it-IT" sz="6000" b="1" i="1" kern="0" dirty="0" smtClean="0">
                <a:ln w="11430"/>
                <a:gradFill>
                  <a:gsLst>
                    <a:gs pos="0">
                      <a:srgbClr val="3333CC">
                        <a:tint val="70000"/>
                        <a:satMod val="245000"/>
                      </a:srgbClr>
                    </a:gs>
                    <a:gs pos="75000">
                      <a:srgbClr val="3333CC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3333CC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Monotype Corsiva" pitchFamily="66" charset="0"/>
              </a:rPr>
              <a:t>PUNTI DI FORZA</a:t>
            </a:r>
            <a:endParaRPr kumimoji="0" lang="it-IT" sz="6000" b="1" i="1" u="none" strike="noStrike" kern="0" cap="none" spc="0" normalizeH="0" baseline="0" noProof="0" dirty="0">
              <a:ln w="11430"/>
              <a:gradFill>
                <a:gsLst>
                  <a:gs pos="0">
                    <a:srgbClr val="3333CC">
                      <a:tint val="70000"/>
                      <a:satMod val="245000"/>
                    </a:srgbClr>
                  </a:gs>
                  <a:gs pos="75000">
                    <a:srgbClr val="3333CC">
                      <a:tint val="90000"/>
                      <a:shade val="60000"/>
                      <a:satMod val="240000"/>
                    </a:srgbClr>
                  </a:gs>
                  <a:gs pos="100000">
                    <a:srgbClr val="3333CC">
                      <a:tint val="100000"/>
                      <a:shade val="50000"/>
                      <a:satMod val="240000"/>
                    </a:srgb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Monotype Corsiva" pitchFamily="66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107504" y="1057954"/>
            <a:ext cx="8928992" cy="5755422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it-IT" sz="2300" b="1" dirty="0" smtClean="0">
                <a:solidFill>
                  <a:prstClr val="black"/>
                </a:solidFill>
                <a:latin typeface="Calibri"/>
                <a:cs typeface="+mn-cs"/>
              </a:rPr>
              <a:t>SIDIP: </a:t>
            </a:r>
            <a:r>
              <a:rPr lang="it-IT" sz="2300" dirty="0" smtClean="0">
                <a:solidFill>
                  <a:prstClr val="black"/>
                </a:solidFill>
                <a:latin typeface="Calibri"/>
                <a:cs typeface="+mn-cs"/>
              </a:rPr>
              <a:t>gestione contemporanea da parte di più operatori; gestione copia del fascicolo interamente automatizzata per gli avvocati; archiviazione dati per appello, procedure incidentali e esecutive;</a:t>
            </a:r>
          </a:p>
          <a:p>
            <a:pPr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lang="it-IT" sz="2300" dirty="0" smtClean="0">
              <a:solidFill>
                <a:prstClr val="black"/>
              </a:solidFill>
              <a:latin typeface="Calibri"/>
              <a:cs typeface="+mn-cs"/>
            </a:endParaRPr>
          </a:p>
          <a:p>
            <a:pPr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it-IT" sz="2300" b="1" dirty="0" smtClean="0">
                <a:solidFill>
                  <a:prstClr val="black"/>
                </a:solidFill>
                <a:latin typeface="Calibri"/>
                <a:cs typeface="+mn-cs"/>
              </a:rPr>
              <a:t>AURORA: </a:t>
            </a:r>
            <a:r>
              <a:rPr lang="it-IT" sz="2300" dirty="0" smtClean="0">
                <a:solidFill>
                  <a:prstClr val="black"/>
                </a:solidFill>
                <a:latin typeface="Calibri"/>
                <a:cs typeface="+mn-cs"/>
              </a:rPr>
              <a:t>Indicizzazione, informatizzazione tutto il fascicolo processuale in rapporto anche all' ufficio del giudice per le indagini preliminari; possibilità di incrociare diverse banche dati (per esempio Camera di Commercio o del Casellario penale)</a:t>
            </a:r>
          </a:p>
          <a:p>
            <a:pPr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lang="it-IT" sz="2300" b="1" dirty="0" smtClean="0">
              <a:solidFill>
                <a:prstClr val="black"/>
              </a:solidFill>
              <a:latin typeface="Calibri"/>
              <a:cs typeface="+mn-cs"/>
            </a:endParaRPr>
          </a:p>
          <a:p>
            <a:pPr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it-IT" sz="2300" b="1" dirty="0" smtClean="0">
                <a:solidFill>
                  <a:prstClr val="black"/>
                </a:solidFill>
                <a:latin typeface="Calibri"/>
                <a:cs typeface="+mn-cs"/>
              </a:rPr>
              <a:t>TIAP: </a:t>
            </a:r>
            <a:r>
              <a:rPr lang="it-IT" sz="2300" dirty="0" smtClean="0">
                <a:solidFill>
                  <a:prstClr val="black"/>
                </a:solidFill>
                <a:latin typeface="Calibri"/>
                <a:cs typeface="+mn-cs"/>
              </a:rPr>
              <a:t>interazione tra le fasi, semplicità di ricerca, indicizzazione, creazione di atti; semplicità di modificare l’ordine degli atti;</a:t>
            </a:r>
          </a:p>
          <a:p>
            <a:pPr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lang="it-IT" sz="2300" b="1" dirty="0" smtClean="0">
              <a:solidFill>
                <a:prstClr val="black"/>
              </a:solidFill>
              <a:latin typeface="Calibri"/>
              <a:cs typeface="+mn-cs"/>
            </a:endParaRPr>
          </a:p>
          <a:p>
            <a:pPr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it-IT" sz="2300" b="1" dirty="0" smtClean="0">
                <a:solidFill>
                  <a:prstClr val="black"/>
                </a:solidFill>
                <a:latin typeface="Calibri"/>
                <a:cs typeface="+mn-cs"/>
              </a:rPr>
              <a:t>DIGIT: </a:t>
            </a:r>
            <a:r>
              <a:rPr lang="it-IT" sz="2300" dirty="0" smtClean="0">
                <a:solidFill>
                  <a:prstClr val="black"/>
                </a:solidFill>
                <a:latin typeface="Calibri"/>
                <a:cs typeface="+mn-cs"/>
              </a:rPr>
              <a:t>dematerializzazione dei fascicoli, gestione di tutti i formati compatibili con il PDF, gestione di ogni formato di firma digitale, facile realizzazione di flussi documentali da un ufficio all’altro, sia specifici che generici.</a:t>
            </a:r>
          </a:p>
        </p:txBody>
      </p:sp>
    </p:spTree>
    <p:extLst>
      <p:ext uri="{BB962C8B-B14F-4D97-AF65-F5344CB8AC3E}">
        <p14:creationId xmlns:p14="http://schemas.microsoft.com/office/powerpoint/2010/main" val="2612462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 dir="u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0"/>
            <a:ext cx="9144000" cy="967188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449263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charset="0"/>
              <a:buNone/>
              <a:tabLst/>
              <a:defRPr/>
            </a:pPr>
            <a:r>
              <a:rPr lang="it-IT" sz="6000" b="1" i="1" kern="0" dirty="0" smtClean="0">
                <a:ln w="11430"/>
                <a:gradFill>
                  <a:gsLst>
                    <a:gs pos="0">
                      <a:srgbClr val="3333CC">
                        <a:tint val="70000"/>
                        <a:satMod val="245000"/>
                      </a:srgbClr>
                    </a:gs>
                    <a:gs pos="75000">
                      <a:srgbClr val="3333CC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3333CC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Monotype Corsiva" pitchFamily="66" charset="0"/>
              </a:rPr>
              <a:t>CRITICITA’</a:t>
            </a:r>
            <a:endParaRPr kumimoji="0" lang="it-IT" sz="6000" b="1" i="1" u="none" strike="noStrike" kern="0" cap="none" spc="0" normalizeH="0" baseline="0" noProof="0" dirty="0">
              <a:ln w="11430"/>
              <a:gradFill>
                <a:gsLst>
                  <a:gs pos="0">
                    <a:srgbClr val="3333CC">
                      <a:tint val="70000"/>
                      <a:satMod val="245000"/>
                    </a:srgbClr>
                  </a:gs>
                  <a:gs pos="75000">
                    <a:srgbClr val="3333CC">
                      <a:tint val="90000"/>
                      <a:shade val="60000"/>
                      <a:satMod val="240000"/>
                    </a:srgbClr>
                  </a:gs>
                  <a:gs pos="100000">
                    <a:srgbClr val="3333CC">
                      <a:tint val="100000"/>
                      <a:shade val="50000"/>
                      <a:satMod val="240000"/>
                    </a:srgb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Monotype Corsiva" pitchFamily="66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35496" y="1484784"/>
            <a:ext cx="9073008" cy="5262979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it-IT" sz="2800" b="1" dirty="0" smtClean="0">
                <a:solidFill>
                  <a:prstClr val="black"/>
                </a:solidFill>
                <a:latin typeface="Calibri"/>
                <a:cs typeface="+mn-cs"/>
              </a:rPr>
              <a:t>SIDIP: </a:t>
            </a:r>
            <a:r>
              <a:rPr lang="it-IT" sz="2800" dirty="0" smtClean="0">
                <a:solidFill>
                  <a:prstClr val="black"/>
                </a:solidFill>
                <a:latin typeface="Calibri"/>
                <a:cs typeface="+mn-cs"/>
              </a:rPr>
              <a:t>rigidità nell’utilizzo del sistema; mancanza del supporto economico per provvedere alle MEV necessarie; data entry;</a:t>
            </a:r>
          </a:p>
          <a:p>
            <a:pPr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lang="it-IT" sz="2800" dirty="0" smtClean="0">
              <a:solidFill>
                <a:prstClr val="black"/>
              </a:solidFill>
              <a:latin typeface="Calibri"/>
              <a:cs typeface="+mn-cs"/>
            </a:endParaRPr>
          </a:p>
          <a:p>
            <a:pPr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it-IT" sz="2800" b="1" dirty="0" smtClean="0">
                <a:solidFill>
                  <a:prstClr val="black"/>
                </a:solidFill>
                <a:latin typeface="Calibri"/>
                <a:cs typeface="+mn-cs"/>
              </a:rPr>
              <a:t>AURORA: </a:t>
            </a:r>
            <a:r>
              <a:rPr lang="it-IT" sz="2800" dirty="0" smtClean="0">
                <a:solidFill>
                  <a:prstClr val="black"/>
                </a:solidFill>
                <a:latin typeface="Calibri"/>
                <a:cs typeface="+mn-cs"/>
              </a:rPr>
              <a:t>non di proprietà ministeriale, prospettiva di costi rilevanti per la diffusione nazionale, attualmente poco diffuso</a:t>
            </a:r>
          </a:p>
          <a:p>
            <a:pPr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lang="it-IT" sz="2800" b="1" dirty="0" smtClean="0">
              <a:solidFill>
                <a:prstClr val="black"/>
              </a:solidFill>
              <a:latin typeface="Calibri"/>
              <a:cs typeface="+mn-cs"/>
            </a:endParaRPr>
          </a:p>
          <a:p>
            <a:pPr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it-IT" sz="2800" b="1" dirty="0" smtClean="0">
                <a:solidFill>
                  <a:prstClr val="black"/>
                </a:solidFill>
                <a:latin typeface="Calibri"/>
                <a:cs typeface="+mn-cs"/>
              </a:rPr>
              <a:t>TIAP: </a:t>
            </a:r>
            <a:r>
              <a:rPr lang="it-IT" sz="2800" dirty="0" smtClean="0">
                <a:solidFill>
                  <a:prstClr val="black"/>
                </a:solidFill>
                <a:latin typeface="Calibri"/>
                <a:cs typeface="+mn-cs"/>
              </a:rPr>
              <a:t>difficoltà di ricerca testuale ed estrazione dato se l’indicizzazione non avviene correttamente.</a:t>
            </a:r>
          </a:p>
          <a:p>
            <a:pPr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lang="it-IT" sz="2800" b="1" dirty="0" smtClean="0">
              <a:solidFill>
                <a:prstClr val="black"/>
              </a:solidFill>
              <a:latin typeface="Calibri"/>
              <a:cs typeface="+mn-cs"/>
            </a:endParaRPr>
          </a:p>
          <a:p>
            <a:pPr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it-IT" sz="2800" b="1" dirty="0" smtClean="0">
                <a:solidFill>
                  <a:prstClr val="black"/>
                </a:solidFill>
                <a:latin typeface="Calibri"/>
                <a:cs typeface="+mn-cs"/>
              </a:rPr>
              <a:t>DIGIT: </a:t>
            </a:r>
            <a:r>
              <a:rPr lang="it-IT" sz="2800" dirty="0" smtClean="0">
                <a:solidFill>
                  <a:prstClr val="black"/>
                </a:solidFill>
                <a:latin typeface="Calibri"/>
                <a:cs typeface="+mn-cs"/>
              </a:rPr>
              <a:t>mancanza di una classificazione degli atti e ricerca dei dati</a:t>
            </a:r>
          </a:p>
        </p:txBody>
      </p:sp>
    </p:spTree>
    <p:extLst>
      <p:ext uri="{BB962C8B-B14F-4D97-AF65-F5344CB8AC3E}">
        <p14:creationId xmlns:p14="http://schemas.microsoft.com/office/powerpoint/2010/main" val="2581308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doors dir="ver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0"/>
            <a:ext cx="9144000" cy="967188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449263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charset="0"/>
              <a:buNone/>
              <a:tabLst/>
              <a:defRPr/>
            </a:pPr>
            <a:r>
              <a:rPr lang="it-IT" sz="6000" b="1" i="1" kern="0" dirty="0" smtClean="0">
                <a:ln w="11430"/>
                <a:gradFill>
                  <a:gsLst>
                    <a:gs pos="0">
                      <a:srgbClr val="3333CC">
                        <a:tint val="70000"/>
                        <a:satMod val="245000"/>
                      </a:srgbClr>
                    </a:gs>
                    <a:gs pos="75000">
                      <a:srgbClr val="3333CC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3333CC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Monotype Corsiva" pitchFamily="66" charset="0"/>
              </a:rPr>
              <a:t>DIFFUSIONE</a:t>
            </a:r>
            <a:endParaRPr kumimoji="0" lang="it-IT" sz="6000" b="1" i="1" u="none" strike="noStrike" kern="0" cap="none" spc="0" normalizeH="0" baseline="0" noProof="0" dirty="0">
              <a:ln w="11430"/>
              <a:gradFill>
                <a:gsLst>
                  <a:gs pos="0">
                    <a:srgbClr val="3333CC">
                      <a:tint val="70000"/>
                      <a:satMod val="245000"/>
                    </a:srgbClr>
                  </a:gs>
                  <a:gs pos="75000">
                    <a:srgbClr val="3333CC">
                      <a:tint val="90000"/>
                      <a:shade val="60000"/>
                      <a:satMod val="240000"/>
                    </a:srgbClr>
                  </a:gs>
                  <a:gs pos="100000">
                    <a:srgbClr val="3333CC">
                      <a:tint val="100000"/>
                      <a:shade val="50000"/>
                      <a:satMod val="240000"/>
                    </a:srgb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Monotype Corsiva" pitchFamily="66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68124" y="1796623"/>
            <a:ext cx="8968372" cy="1200329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it-IT" sz="3600" dirty="0" smtClean="0">
                <a:solidFill>
                  <a:prstClr val="black"/>
                </a:solidFill>
                <a:latin typeface="Calibri"/>
                <a:cs typeface="+mn-cs"/>
              </a:rPr>
              <a:t>TIAP, DIGIT, SIDIP e AURORA sono presenti sul territorio nazionale a macchia di leopardo. 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60103" y="3982959"/>
            <a:ext cx="8976393" cy="1754326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it-IT" sz="3600" dirty="0" smtClean="0">
                <a:solidFill>
                  <a:prstClr val="black"/>
                </a:solidFill>
                <a:latin typeface="Calibri"/>
                <a:cs typeface="+mn-cs"/>
              </a:rPr>
              <a:t>Attualmente il più diffuso è TIAP, soprattutto nelle sedi giudiziarie del SUD (e Roma), molto meno il SIDIP e ancor meno DIGIT ed AURORA.</a:t>
            </a:r>
            <a:endParaRPr lang="it-IT" sz="3600" dirty="0">
              <a:solidFill>
                <a:prstClr val="black"/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2212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warp dir="in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64350" y="84730"/>
            <a:ext cx="8972146" cy="1688086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it-IT" sz="5400" b="1" i="1" kern="0" dirty="0" smtClean="0">
                <a:ln w="11430"/>
                <a:gradFill>
                  <a:gsLst>
                    <a:gs pos="0">
                      <a:srgbClr val="3333CC">
                        <a:tint val="70000"/>
                        <a:satMod val="245000"/>
                      </a:srgbClr>
                    </a:gs>
                    <a:gs pos="75000">
                      <a:srgbClr val="3333CC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3333CC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Monotype Corsiva" pitchFamily="66" charset="0"/>
                <a:cs typeface="+mn-cs"/>
              </a:rPr>
              <a:t>Cosa prevedeva il Ministero </a:t>
            </a:r>
          </a:p>
          <a:p>
            <a:pPr algn="ctr">
              <a:defRPr/>
            </a:pPr>
            <a:r>
              <a:rPr lang="it-IT" sz="5400" b="1" i="1" kern="0" dirty="0" smtClean="0">
                <a:ln w="11430"/>
                <a:gradFill>
                  <a:gsLst>
                    <a:gs pos="0">
                      <a:srgbClr val="3333CC">
                        <a:tint val="70000"/>
                        <a:satMod val="245000"/>
                      </a:srgbClr>
                    </a:gs>
                    <a:gs pos="75000">
                      <a:srgbClr val="3333CC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3333CC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Monotype Corsiva" pitchFamily="66" charset="0"/>
                <a:cs typeface="+mn-cs"/>
              </a:rPr>
              <a:t>per i gestori documentali (2011)</a:t>
            </a:r>
            <a:endParaRPr lang="it-IT" sz="5400" b="1" i="1" kern="0" dirty="0">
              <a:ln w="11430"/>
              <a:gradFill>
                <a:gsLst>
                  <a:gs pos="0">
                    <a:srgbClr val="3333CC">
                      <a:tint val="70000"/>
                      <a:satMod val="245000"/>
                    </a:srgbClr>
                  </a:gs>
                  <a:gs pos="75000">
                    <a:srgbClr val="3333CC">
                      <a:tint val="90000"/>
                      <a:shade val="60000"/>
                      <a:satMod val="240000"/>
                    </a:srgbClr>
                  </a:gs>
                  <a:gs pos="100000">
                    <a:srgbClr val="3333CC">
                      <a:tint val="100000"/>
                      <a:shade val="50000"/>
                      <a:satMod val="240000"/>
                    </a:srgb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Monotype Corsiva" pitchFamily="66" charset="0"/>
              <a:cs typeface="+mn-cs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64351" y="1942961"/>
            <a:ext cx="8972146" cy="2062103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it-IT" sz="3200" dirty="0" smtClean="0">
                <a:solidFill>
                  <a:prstClr val="black"/>
                </a:solidFill>
                <a:latin typeface="Calibri"/>
                <a:cs typeface="+mn-cs"/>
              </a:rPr>
              <a:t>La soluzione progettuale che si è deciso di implementare è una unica</a:t>
            </a:r>
            <a:r>
              <a:rPr lang="it-IT" sz="3200" b="1" i="1" dirty="0" smtClean="0">
                <a:solidFill>
                  <a:prstClr val="black"/>
                </a:solidFill>
                <a:latin typeface="Calibri"/>
                <a:cs typeface="+mn-cs"/>
              </a:rPr>
              <a:t> </a:t>
            </a:r>
            <a:r>
              <a:rPr lang="it-IT" sz="3200" b="1" i="1" dirty="0" err="1" smtClean="0">
                <a:solidFill>
                  <a:prstClr val="black"/>
                </a:solidFill>
                <a:latin typeface="Calibri"/>
                <a:cs typeface="+mn-cs"/>
              </a:rPr>
              <a:t>repository</a:t>
            </a:r>
            <a:r>
              <a:rPr lang="it-IT" sz="3200" b="1" i="1" dirty="0" smtClean="0">
                <a:solidFill>
                  <a:prstClr val="black"/>
                </a:solidFill>
                <a:latin typeface="Calibri"/>
                <a:cs typeface="+mn-cs"/>
              </a:rPr>
              <a:t> </a:t>
            </a:r>
            <a:r>
              <a:rPr lang="it-IT" sz="3200" dirty="0" smtClean="0">
                <a:solidFill>
                  <a:prstClr val="black"/>
                </a:solidFill>
                <a:latin typeface="Calibri"/>
                <a:cs typeface="+mn-cs"/>
              </a:rPr>
              <a:t>degli atti e dei fascicoli al servizio di tutti i sistemi implementati per la gestione delle attività giurisdizionali.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64350" y="4186823"/>
            <a:ext cx="8972147" cy="2554545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it-IT" sz="3200" dirty="0" smtClean="0">
                <a:solidFill>
                  <a:prstClr val="black"/>
                </a:solidFill>
                <a:latin typeface="Calibri"/>
                <a:cs typeface="+mn-cs"/>
              </a:rPr>
              <a:t>I vantaggi di una tale scelta possono essere sintetizzati in: economie di gestione (unica tecnologia), omogeneità nel trattamento dei documenti elettronici, facilità nella condivisione e nella migrazione di documenti.</a:t>
            </a:r>
            <a:endParaRPr lang="it-IT" sz="3200" dirty="0">
              <a:solidFill>
                <a:prstClr val="black"/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0484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0"/>
            <a:ext cx="9144000" cy="951030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449263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charset="0"/>
              <a:buNone/>
              <a:tabLst/>
              <a:defRPr/>
            </a:pPr>
            <a:r>
              <a:rPr lang="it-IT" sz="6000" b="1" i="1" kern="0" dirty="0" smtClean="0">
                <a:ln w="11430"/>
                <a:gradFill>
                  <a:gsLst>
                    <a:gs pos="0">
                      <a:srgbClr val="3333CC">
                        <a:tint val="70000"/>
                        <a:satMod val="245000"/>
                      </a:srgbClr>
                    </a:gs>
                    <a:gs pos="75000">
                      <a:srgbClr val="3333CC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3333CC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Monotype Corsiva" pitchFamily="66" charset="0"/>
              </a:rPr>
              <a:t>MODALITA’ OPERATIVE</a:t>
            </a:r>
            <a:endParaRPr kumimoji="0" lang="it-IT" sz="6000" b="1" i="1" u="none" strike="noStrike" kern="0" cap="none" spc="0" normalizeH="0" baseline="0" noProof="0" dirty="0">
              <a:ln w="11430"/>
              <a:gradFill>
                <a:gsLst>
                  <a:gs pos="0">
                    <a:srgbClr val="3333CC">
                      <a:tint val="70000"/>
                      <a:satMod val="245000"/>
                    </a:srgbClr>
                  </a:gs>
                  <a:gs pos="75000">
                    <a:srgbClr val="3333CC">
                      <a:tint val="90000"/>
                      <a:shade val="60000"/>
                      <a:satMod val="240000"/>
                    </a:srgbClr>
                  </a:gs>
                  <a:gs pos="100000">
                    <a:srgbClr val="3333CC">
                      <a:tint val="100000"/>
                      <a:shade val="50000"/>
                      <a:satMod val="240000"/>
                    </a:srgb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Monotype Corsiva" pitchFamily="66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132710" y="1052736"/>
            <a:ext cx="8831178" cy="1754326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it-IT" sz="3600" dirty="0" smtClean="0">
                <a:solidFill>
                  <a:prstClr val="black"/>
                </a:solidFill>
                <a:latin typeface="Calibri"/>
                <a:cs typeface="+mn-cs"/>
              </a:rPr>
              <a:t>La realizzazione dell’idea progettuale sopra descritta è stata scomposta in diverse linee progettuali: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151438" y="2996952"/>
            <a:ext cx="8812450" cy="646331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it-IT" sz="3600" dirty="0" smtClean="0">
                <a:solidFill>
                  <a:prstClr val="black"/>
                </a:solidFill>
                <a:latin typeface="Calibri"/>
                <a:cs typeface="+mn-cs"/>
              </a:rPr>
              <a:t>1) Realizzazione del gestore unico (inattuata);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151438" y="3757096"/>
            <a:ext cx="8812450" cy="3046988"/>
          </a:xfrm>
          <a:prstGeom prst="rect">
            <a:avLst/>
          </a:prstGeom>
          <a:gradFill rotWithShape="1">
            <a:gsLst>
              <a:gs pos="0">
                <a:srgbClr val="2D2DB9">
                  <a:tint val="50000"/>
                  <a:satMod val="300000"/>
                </a:srgbClr>
              </a:gs>
              <a:gs pos="35000">
                <a:srgbClr val="2D2DB9">
                  <a:tint val="37000"/>
                  <a:satMod val="300000"/>
                </a:srgbClr>
              </a:gs>
              <a:gs pos="100000">
                <a:srgbClr val="2D2DB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2D2DB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it-IT" sz="3200" dirty="0">
                <a:solidFill>
                  <a:prstClr val="black"/>
                </a:solidFill>
                <a:latin typeface="Calibri"/>
                <a:cs typeface="+mn-cs"/>
              </a:rPr>
              <a:t>2</a:t>
            </a:r>
            <a:r>
              <a:rPr lang="it-IT" sz="3200" dirty="0" smtClean="0">
                <a:solidFill>
                  <a:prstClr val="black"/>
                </a:solidFill>
                <a:latin typeface="Calibri"/>
                <a:cs typeface="+mn-cs"/>
              </a:rPr>
              <a:t>) </a:t>
            </a:r>
            <a:r>
              <a:rPr lang="it-IT" sz="3200" b="1" dirty="0" smtClean="0">
                <a:solidFill>
                  <a:prstClr val="black"/>
                </a:solidFill>
                <a:latin typeface="Calibri"/>
                <a:cs typeface="+mn-cs"/>
              </a:rPr>
              <a:t>Implementazione sui sistemi della fase giurisdizionale delle funzioni che consentano di memorizzare nel </a:t>
            </a:r>
            <a:r>
              <a:rPr lang="it-IT" sz="3200" b="1" i="1" dirty="0" err="1" smtClean="0">
                <a:solidFill>
                  <a:prstClr val="black"/>
                </a:solidFill>
                <a:latin typeface="Calibri"/>
                <a:cs typeface="+mn-cs"/>
              </a:rPr>
              <a:t>repository</a:t>
            </a:r>
            <a:r>
              <a:rPr lang="it-IT" sz="3200" b="1" dirty="0" smtClean="0">
                <a:solidFill>
                  <a:prstClr val="black"/>
                </a:solidFill>
                <a:latin typeface="Calibri"/>
                <a:cs typeface="+mn-cs"/>
              </a:rPr>
              <a:t> gli atti uniti nel rispettivo fascicolo di riferimento, nonché la possibilità di trasmettere ad altri sistemi i propri documenti.</a:t>
            </a:r>
          </a:p>
        </p:txBody>
      </p:sp>
    </p:spTree>
    <p:extLst>
      <p:ext uri="{BB962C8B-B14F-4D97-AF65-F5344CB8AC3E}">
        <p14:creationId xmlns:p14="http://schemas.microsoft.com/office/powerpoint/2010/main" val="3031338765"/>
      </p:ext>
    </p:extLst>
  </p:cSld>
  <p:clrMapOvr>
    <a:masterClrMapping/>
  </p:clrMapOvr>
  <p:transition spd="med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0" grpId="0" animBg="1"/>
    </p:bldLst>
  </p:timing>
</p:sld>
</file>

<file path=ppt/theme/theme1.xml><?xml version="1.0" encoding="utf-8"?>
<a:theme xmlns:a="http://schemas.openxmlformats.org/drawingml/2006/main" name="Tema di Office">
  <a:themeElements>
    <a:clrScheme name="Tema di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a di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i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12528</TotalTime>
  <Words>1414</Words>
  <Application>Microsoft Office PowerPoint</Application>
  <PresentationFormat>Presentazione su schermo (4:3)</PresentationFormat>
  <Paragraphs>94</Paragraphs>
  <Slides>22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22</vt:i4>
      </vt:variant>
    </vt:vector>
  </HeadingPairs>
  <TitlesOfParts>
    <vt:vector size="30" baseType="lpstr">
      <vt:lpstr>Arial</vt:lpstr>
      <vt:lpstr>Arial Black</vt:lpstr>
      <vt:lpstr>Calibri</vt:lpstr>
      <vt:lpstr>Lucida Calligraphy</vt:lpstr>
      <vt:lpstr>Lucida Sans Unicode</vt:lpstr>
      <vt:lpstr>Monotype Corsiva</vt:lpstr>
      <vt:lpstr>Times New Roman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Giampiero</dc:creator>
  <cp:lastModifiedBy>Giampiero Patrizi</cp:lastModifiedBy>
  <cp:revision>626</cp:revision>
  <dcterms:modified xsi:type="dcterms:W3CDTF">2014-12-02T23:49:13Z</dcterms:modified>
</cp:coreProperties>
</file>